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0" r:id="rId2"/>
    <p:sldId id="355" r:id="rId3"/>
    <p:sldId id="363" r:id="rId4"/>
    <p:sldId id="336" r:id="rId5"/>
    <p:sldId id="284" r:id="rId6"/>
    <p:sldId id="345" r:id="rId7"/>
    <p:sldId id="329" r:id="rId8"/>
    <p:sldId id="346" r:id="rId9"/>
    <p:sldId id="328" r:id="rId10"/>
    <p:sldId id="337" r:id="rId11"/>
    <p:sldId id="341" r:id="rId12"/>
    <p:sldId id="291" r:id="rId13"/>
    <p:sldId id="347" r:id="rId14"/>
    <p:sldId id="339" r:id="rId15"/>
    <p:sldId id="350" r:id="rId16"/>
    <p:sldId id="356" r:id="rId17"/>
    <p:sldId id="298" r:id="rId18"/>
    <p:sldId id="300" r:id="rId19"/>
    <p:sldId id="311" r:id="rId20"/>
    <p:sldId id="349" r:id="rId21"/>
    <p:sldId id="314" r:id="rId22"/>
    <p:sldId id="351" r:id="rId23"/>
    <p:sldId id="315" r:id="rId24"/>
    <p:sldId id="361" r:id="rId25"/>
    <p:sldId id="362" r:id="rId26"/>
    <p:sldId id="3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DF113-795B-3951-F7FE-EAA7B72E73E9}" name="Jamie McCourt" initials="JM" userId="S::jamiem@cps.ca::5c76cb53-7c8f-41e1-8535-f5b85fa082f0" providerId="AD"/>
  <p188:author id="{4493BA5A-D0CD-3E57-F527-204360108646}" name="Lindsay Thistle" initials="LT" userId="S::LindsayT@cps.ca::6830c13a-3b9c-4528-98fe-b173d923771c" providerId="AD"/>
  <p188:author id="{2822BA97-F08D-2633-5796-9C3B8E05257C}" name="Elizabeth Moreau" initials="EM" userId="S::elizabethm@cps.ca::f6d34e4b-5085-42c6-b352-e3faac8e65bb" providerId="AD"/>
  <p188:author id="{59FB4BB9-2C9B-F6D3-A6F7-33F7B0F9DF89}" name="Ponti, Michelle (MCCSS)" initials="MP" userId="S::Michelle.Ponti@ontario.ca::611f766a-eeef-4ec5-9aeb-df2290724f23" providerId="AD"/>
  <p188:author id="{C03109FC-A91C-5A53-BFEB-913ABBD73E57}" name="Samantha Grills" initials="SG" userId="S::samanthag@cps.ca::7ea0163c-62a6-4a15-808c-3b6c6a0ddb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D62"/>
    <a:srgbClr val="E6E5EF"/>
    <a:srgbClr val="625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71984" autoAdjust="0"/>
  </p:normalViewPr>
  <p:slideViewPr>
    <p:cSldViewPr snapToGrid="0">
      <p:cViewPr varScale="1">
        <p:scale>
          <a:sx n="86" d="100"/>
          <a:sy n="86" d="100"/>
        </p:scale>
        <p:origin x="16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E84EB-6AA1-4BD4-9DDD-C33B735C3CD0}" type="datetimeFigureOut">
              <a:rPr lang="en-US" smtClean="0"/>
              <a:t>5/15/2026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5B547-2A56-4390-B046-3C96CDC94B0B}" type="slidenum">
              <a:rPr lang="en-US" smtClean="0"/>
              <a:t>‹#›</a:t>
            </a:fld>
            <a:endParaRPr lang="en-US"/>
          </a:p>
        </p:txBody>
      </p:sp>
    </p:spTree>
    <p:extLst>
      <p:ext uri="{BB962C8B-B14F-4D97-AF65-F5344CB8AC3E}">
        <p14:creationId xmlns:p14="http://schemas.microsoft.com/office/powerpoint/2010/main" val="138754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ps.ca/en/documents/position/digital-medi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24095/hpcdp.45.7/8.0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hrc.ca/screen-time-youth-m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5rightsfoundation.com/wp-content/uploads/2024/08/5rights_DisruptedChildhood_G.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37/ppm000053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pluggedcanada.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00" dirty="0">
                <a:ea typeface="Aptos" panose="020B0004020202020204" pitchFamily="34" charset="0"/>
                <a:cs typeface="Times New Roman" panose="02020603050405020304" pitchFamily="18" charset="0"/>
              </a:rPr>
              <a:t>This presentation is largely based on this position statement, developed by the </a:t>
            </a:r>
            <a:r>
              <a:rPr lang="en-US" sz="1200" i="0" dirty="0"/>
              <a:t>Canadian </a:t>
            </a:r>
            <a:r>
              <a:rPr lang="en-US" sz="1200" i="0" dirty="0" err="1"/>
              <a:t>Paediatric</a:t>
            </a:r>
            <a:r>
              <a:rPr lang="en-US" sz="1200" i="0" dirty="0"/>
              <a:t> Society: </a:t>
            </a:r>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Michelle Ponti; Canadian </a:t>
            </a:r>
            <a:r>
              <a:rPr lang="en-US" sz="1200" b="1" kern="1200" dirty="0" err="1">
                <a:solidFill>
                  <a:schemeClr val="tx1"/>
                </a:solidFill>
                <a:effectLst/>
                <a:latin typeface="+mn-lt"/>
                <a:ea typeface="+mn-ea"/>
                <a:cs typeface="+mn-cs"/>
              </a:rPr>
              <a:t>Paediatric</a:t>
            </a:r>
            <a:r>
              <a:rPr lang="en-US" sz="1200" b="1" kern="1200" dirty="0">
                <a:solidFill>
                  <a:schemeClr val="tx1"/>
                </a:solidFill>
                <a:effectLst/>
                <a:latin typeface="+mn-lt"/>
                <a:ea typeface="+mn-ea"/>
                <a:cs typeface="+mn-cs"/>
              </a:rPr>
              <a:t> Society, Digital Health Task Force. Digital media: Promoting healthy screen use in school-aged children and adolescents. June 6, 2019: </a:t>
            </a:r>
            <a:r>
              <a:rPr lang="en-US" sz="1200" b="1" u="sng" kern="1200" dirty="0">
                <a:solidFill>
                  <a:schemeClr val="tx1"/>
                </a:solidFill>
                <a:effectLst/>
                <a:latin typeface="+mn-lt"/>
                <a:ea typeface="+mn-ea"/>
                <a:cs typeface="+mn-cs"/>
                <a:hlinkClick r:id="rId3"/>
              </a:rPr>
              <a:t>https://cps.ca/en/documents/position/digital-media</a:t>
            </a:r>
            <a:r>
              <a:rPr lang="en-US" sz="1200" b="1"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82B5B547-2A56-4390-B046-3C96CDC94B0B}" type="slidenum">
              <a:rPr lang="en-US" smtClean="0"/>
              <a:t>3</a:t>
            </a:fld>
            <a:endParaRPr lang="en-US"/>
          </a:p>
        </p:txBody>
      </p:sp>
    </p:spTree>
    <p:extLst>
      <p:ext uri="{BB962C8B-B14F-4D97-AF65-F5344CB8AC3E}">
        <p14:creationId xmlns:p14="http://schemas.microsoft.com/office/powerpoint/2010/main" val="118407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Toigo S, Wang C, Prince SA, Varin M, Roberts KC, Betancourt MT. Recreational screen time and mental health among Canadian children and youth. Health </a:t>
            </a:r>
            <a:r>
              <a:rPr lang="en-US" sz="1200" kern="1200" dirty="0" err="1">
                <a:solidFill>
                  <a:schemeClr val="tx1"/>
                </a:solidFill>
                <a:effectLst/>
                <a:latin typeface="+mn-lt"/>
                <a:ea typeface="+mn-ea"/>
                <a:cs typeface="+mn-cs"/>
              </a:rPr>
              <a:t>Promot</a:t>
            </a:r>
            <a:r>
              <a:rPr lang="en-US" sz="1200" kern="1200" dirty="0">
                <a:solidFill>
                  <a:schemeClr val="tx1"/>
                </a:solidFill>
                <a:effectLst/>
                <a:latin typeface="+mn-lt"/>
                <a:ea typeface="+mn-ea"/>
                <a:cs typeface="+mn-cs"/>
              </a:rPr>
              <a:t> Chronic Dis Prev Can 2025;45(7/8):311-22.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10.24095/hpcdp.45.7/8.01</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2B5B547-2A56-4390-B046-3C96CDC94B0B}" type="slidenum">
              <a:rPr lang="en-US" smtClean="0"/>
              <a:t>4</a:t>
            </a:fld>
            <a:endParaRPr lang="en-US"/>
          </a:p>
        </p:txBody>
      </p:sp>
    </p:spTree>
    <p:extLst>
      <p:ext uri="{BB962C8B-B14F-4D97-AF65-F5344CB8AC3E}">
        <p14:creationId xmlns:p14="http://schemas.microsoft.com/office/powerpoint/2010/main" val="107483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Mental Health Research Canada. Associations between Social Media Use, Personal Screen Time, and Mental Health Indicators among Canadian youth. April 2025: </a:t>
            </a:r>
            <a:r>
              <a:rPr lang="en-US" sz="1200" u="sng" kern="1200" dirty="0">
                <a:solidFill>
                  <a:schemeClr val="tx1"/>
                </a:solidFill>
                <a:effectLst/>
                <a:latin typeface="+mn-lt"/>
                <a:ea typeface="+mn-ea"/>
                <a:cs typeface="+mn-cs"/>
                <a:hlinkClick r:id="rId3"/>
              </a:rPr>
              <a:t>https://www.mhrc.ca/screen-time-youth-mh</a:t>
            </a:r>
            <a:r>
              <a:rPr lang="en-US" sz="1200" kern="1200" dirty="0">
                <a:solidFill>
                  <a:schemeClr val="tx1"/>
                </a:solidFill>
                <a:effectLst/>
                <a:latin typeface="+mn-lt"/>
                <a:ea typeface="+mn-ea"/>
                <a:cs typeface="+mn-cs"/>
              </a:rPr>
              <a:t> (Accessed May 14, 2026).</a:t>
            </a:r>
          </a:p>
        </p:txBody>
      </p:sp>
      <p:sp>
        <p:nvSpPr>
          <p:cNvPr id="4" name="Slide Number Placeholder 3"/>
          <p:cNvSpPr>
            <a:spLocks noGrp="1"/>
          </p:cNvSpPr>
          <p:nvPr>
            <p:ph type="sldNum" sz="quarter" idx="5"/>
          </p:nvPr>
        </p:nvSpPr>
        <p:spPr/>
        <p:txBody>
          <a:bodyPr/>
          <a:lstStyle/>
          <a:p>
            <a:fld id="{82B5B547-2A56-4390-B046-3C96CDC94B0B}" type="slidenum">
              <a:rPr lang="en-US" smtClean="0"/>
              <a:t>6</a:t>
            </a:fld>
            <a:endParaRPr lang="en-US"/>
          </a:p>
        </p:txBody>
      </p:sp>
    </p:spTree>
    <p:extLst>
      <p:ext uri="{BB962C8B-B14F-4D97-AF65-F5344CB8AC3E}">
        <p14:creationId xmlns:p14="http://schemas.microsoft.com/office/powerpoint/2010/main" val="208984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a:t>
            </a:r>
            <a:r>
              <a:rPr lang="en-US" sz="1200" kern="1200" dirty="0">
                <a:solidFill>
                  <a:schemeClr val="tx1"/>
                </a:solidFill>
                <a:effectLst/>
                <a:latin typeface="+mn-lt"/>
                <a:ea typeface="+mn-ea"/>
                <a:cs typeface="+mn-cs"/>
              </a:rPr>
              <a:t>5Rights Foundation. Disrupted Childhood: The cost of persuasive design. April 2023: </a:t>
            </a:r>
            <a:r>
              <a:rPr lang="en-US" sz="1200" u="sng" kern="1200" dirty="0">
                <a:solidFill>
                  <a:schemeClr val="tx1"/>
                </a:solidFill>
                <a:effectLst/>
                <a:latin typeface="+mn-lt"/>
                <a:ea typeface="+mn-ea"/>
                <a:cs typeface="+mn-cs"/>
                <a:hlinkClick r:id="rId3"/>
              </a:rPr>
              <a:t>https://5rightsfoundation.com/wp-content/uploads/2024/08/5rights_DisruptedChildhood_G.pdf</a:t>
            </a:r>
            <a:r>
              <a:rPr lang="en-US" sz="1200" kern="1200" dirty="0">
                <a:solidFill>
                  <a:schemeClr val="tx1"/>
                </a:solidFill>
                <a:effectLst/>
                <a:latin typeface="+mn-lt"/>
                <a:ea typeface="+mn-ea"/>
                <a:cs typeface="+mn-cs"/>
              </a:rPr>
              <a:t> (Accessed May 14, 2026). </a:t>
            </a:r>
            <a:endParaRPr lang="en-US" dirty="0"/>
          </a:p>
        </p:txBody>
      </p:sp>
      <p:sp>
        <p:nvSpPr>
          <p:cNvPr id="4" name="Slide Number Placeholder 3"/>
          <p:cNvSpPr>
            <a:spLocks noGrp="1"/>
          </p:cNvSpPr>
          <p:nvPr>
            <p:ph type="sldNum" sz="quarter" idx="5"/>
          </p:nvPr>
        </p:nvSpPr>
        <p:spPr/>
        <p:txBody>
          <a:bodyPr/>
          <a:lstStyle/>
          <a:p>
            <a:fld id="{82B5B547-2A56-4390-B046-3C96CDC94B0B}" type="slidenum">
              <a:rPr lang="en-US" smtClean="0"/>
              <a:t>7</a:t>
            </a:fld>
            <a:endParaRPr lang="en-US"/>
          </a:p>
        </p:txBody>
      </p:sp>
    </p:spTree>
    <p:extLst>
      <p:ext uri="{BB962C8B-B14F-4D97-AF65-F5344CB8AC3E}">
        <p14:creationId xmlns:p14="http://schemas.microsoft.com/office/powerpoint/2010/main" val="305491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 </a:t>
            </a:r>
            <a:r>
              <a:rPr lang="en-US" sz="1200" kern="1200" dirty="0">
                <a:solidFill>
                  <a:schemeClr val="tx1"/>
                </a:solidFill>
                <a:effectLst/>
                <a:latin typeface="+mn-lt"/>
                <a:ea typeface="+mn-ea"/>
                <a:cs typeface="+mn-cs"/>
              </a:rPr>
              <a:t>Davis CG, Goldfield GS. Limiting social media use decreases depression, anxiety, and fear of missing out in youth with emotional distress: A randomized controlled trial. Psychol Pop Media 2025;14(1):1–11.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10.1037/ppm0000536</a:t>
            </a:r>
            <a:endParaRPr lang="en-US" dirty="0"/>
          </a:p>
        </p:txBody>
      </p:sp>
      <p:sp>
        <p:nvSpPr>
          <p:cNvPr id="4" name="Slide Number Placeholder 3"/>
          <p:cNvSpPr>
            <a:spLocks noGrp="1"/>
          </p:cNvSpPr>
          <p:nvPr>
            <p:ph type="sldNum" sz="quarter" idx="5"/>
          </p:nvPr>
        </p:nvSpPr>
        <p:spPr/>
        <p:txBody>
          <a:bodyPr/>
          <a:lstStyle/>
          <a:p>
            <a:fld id="{82B5B547-2A56-4390-B046-3C96CDC94B0B}" type="slidenum">
              <a:rPr lang="en-US" smtClean="0"/>
              <a:t>10</a:t>
            </a:fld>
            <a:endParaRPr lang="en-US" dirty="0"/>
          </a:p>
        </p:txBody>
      </p:sp>
    </p:spTree>
    <p:extLst>
      <p:ext uri="{BB962C8B-B14F-4D97-AF65-F5344CB8AC3E}">
        <p14:creationId xmlns:p14="http://schemas.microsoft.com/office/powerpoint/2010/main" val="189855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Reference: </a:t>
            </a:r>
            <a:r>
              <a:rPr lang="en-US" sz="1200" kern="1200" dirty="0">
                <a:solidFill>
                  <a:schemeClr val="tx1"/>
                </a:solidFill>
                <a:effectLst/>
                <a:latin typeface="+mn-lt"/>
                <a:ea typeface="+mn-ea"/>
                <a:cs typeface="+mn-cs"/>
              </a:rPr>
              <a:t>Unplugged Canada. </a:t>
            </a:r>
            <a:r>
              <a:rPr lang="en-US" sz="1200" u="sng" kern="1200" dirty="0">
                <a:solidFill>
                  <a:schemeClr val="tx1"/>
                </a:solidFill>
                <a:effectLst/>
                <a:latin typeface="+mn-lt"/>
                <a:ea typeface="+mn-ea"/>
                <a:cs typeface="+mn-cs"/>
                <a:hlinkClick r:id="rId3"/>
              </a:rPr>
              <a:t>https://www.unpluggedcanada.com/</a:t>
            </a:r>
            <a:r>
              <a:rPr lang="en-US" sz="1200" kern="1200" dirty="0">
                <a:solidFill>
                  <a:schemeClr val="tx1"/>
                </a:solidFill>
                <a:effectLst/>
                <a:latin typeface="+mn-lt"/>
                <a:ea typeface="+mn-ea"/>
                <a:cs typeface="+mn-cs"/>
              </a:rPr>
              <a:t> (Accessed May 14, 2026). </a:t>
            </a:r>
          </a:p>
        </p:txBody>
      </p:sp>
      <p:sp>
        <p:nvSpPr>
          <p:cNvPr id="4" name="Slide Number Placeholder 3"/>
          <p:cNvSpPr>
            <a:spLocks noGrp="1"/>
          </p:cNvSpPr>
          <p:nvPr>
            <p:ph type="sldNum" sz="quarter" idx="5"/>
          </p:nvPr>
        </p:nvSpPr>
        <p:spPr/>
        <p:txBody>
          <a:bodyPr/>
          <a:lstStyle/>
          <a:p>
            <a:fld id="{82B5B547-2A56-4390-B046-3C96CDC94B0B}" type="slidenum">
              <a:rPr lang="en-US" smtClean="0"/>
              <a:t>14</a:t>
            </a:fld>
            <a:endParaRPr lang="en-US"/>
          </a:p>
        </p:txBody>
      </p:sp>
    </p:spTree>
    <p:extLst>
      <p:ext uri="{BB962C8B-B14F-4D97-AF65-F5344CB8AC3E}">
        <p14:creationId xmlns:p14="http://schemas.microsoft.com/office/powerpoint/2010/main" val="3709520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B5B547-2A56-4390-B046-3C96CDC94B0B}" type="slidenum">
              <a:rPr lang="en-US" smtClean="0"/>
              <a:t>15</a:t>
            </a:fld>
            <a:endParaRPr lang="en-US"/>
          </a:p>
        </p:txBody>
      </p:sp>
    </p:spTree>
    <p:extLst>
      <p:ext uri="{BB962C8B-B14F-4D97-AF65-F5344CB8AC3E}">
        <p14:creationId xmlns:p14="http://schemas.microsoft.com/office/powerpoint/2010/main" val="187441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5D3A-358B-C07E-0D44-6ECADC9AA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FE9F57-98B5-05F7-8FDF-1976178F05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3A6F54-2A6B-034B-CE3A-BBE8453CF51B}"/>
              </a:ext>
            </a:extLst>
          </p:cNvPr>
          <p:cNvSpPr>
            <a:spLocks noGrp="1"/>
          </p:cNvSpPr>
          <p:nvPr>
            <p:ph type="dt" sz="half" idx="10"/>
          </p:nvPr>
        </p:nvSpPr>
        <p:spPr/>
        <p:txBody>
          <a:bodyPr/>
          <a:lstStyle/>
          <a:p>
            <a:fld id="{11DF2958-333B-4440-8089-761659CD8F58}" type="datetimeFigureOut">
              <a:rPr lang="en-US" smtClean="0"/>
              <a:t>5/15/2026</a:t>
            </a:fld>
            <a:endParaRPr lang="en-US"/>
          </a:p>
        </p:txBody>
      </p:sp>
      <p:sp>
        <p:nvSpPr>
          <p:cNvPr id="5" name="Footer Placeholder 4">
            <a:extLst>
              <a:ext uri="{FF2B5EF4-FFF2-40B4-BE49-F238E27FC236}">
                <a16:creationId xmlns:a16="http://schemas.microsoft.com/office/drawing/2014/main" id="{4B6DAE58-D4EC-5603-0B48-D2A057738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8BEFC-01A9-6ACF-93CF-8E45966CD7D2}"/>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32547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9A7A-00B0-D049-674D-09B71F23CC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064344-8BC9-16B2-1C1B-74DECCB106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45394-16D8-4714-9F98-D6207AF3DBA2}"/>
              </a:ext>
            </a:extLst>
          </p:cNvPr>
          <p:cNvSpPr>
            <a:spLocks noGrp="1"/>
          </p:cNvSpPr>
          <p:nvPr>
            <p:ph type="dt" sz="half" idx="10"/>
          </p:nvPr>
        </p:nvSpPr>
        <p:spPr/>
        <p:txBody>
          <a:bodyPr/>
          <a:lstStyle/>
          <a:p>
            <a:fld id="{11DF2958-333B-4440-8089-761659CD8F58}" type="datetimeFigureOut">
              <a:rPr lang="en-US" smtClean="0"/>
              <a:t>5/15/2026</a:t>
            </a:fld>
            <a:endParaRPr lang="en-US"/>
          </a:p>
        </p:txBody>
      </p:sp>
      <p:sp>
        <p:nvSpPr>
          <p:cNvPr id="5" name="Footer Placeholder 4">
            <a:extLst>
              <a:ext uri="{FF2B5EF4-FFF2-40B4-BE49-F238E27FC236}">
                <a16:creationId xmlns:a16="http://schemas.microsoft.com/office/drawing/2014/main" id="{E18F8A48-5371-3B41-91AE-B3BF9A6CF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05B5F-B28B-A7E4-2B91-8A6EBA5659CE}"/>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135329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81A82-5146-5BC8-B51F-081F7D6168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FF8D4-B74E-D132-79AF-5CC1D36EB4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F7B06-F4D6-6A5A-E557-98904A528188}"/>
              </a:ext>
            </a:extLst>
          </p:cNvPr>
          <p:cNvSpPr>
            <a:spLocks noGrp="1"/>
          </p:cNvSpPr>
          <p:nvPr>
            <p:ph type="dt" sz="half" idx="10"/>
          </p:nvPr>
        </p:nvSpPr>
        <p:spPr/>
        <p:txBody>
          <a:bodyPr/>
          <a:lstStyle/>
          <a:p>
            <a:fld id="{11DF2958-333B-4440-8089-761659CD8F58}" type="datetimeFigureOut">
              <a:rPr lang="en-US" smtClean="0"/>
              <a:t>5/15/2026</a:t>
            </a:fld>
            <a:endParaRPr lang="en-US"/>
          </a:p>
        </p:txBody>
      </p:sp>
      <p:sp>
        <p:nvSpPr>
          <p:cNvPr id="5" name="Footer Placeholder 4">
            <a:extLst>
              <a:ext uri="{FF2B5EF4-FFF2-40B4-BE49-F238E27FC236}">
                <a16:creationId xmlns:a16="http://schemas.microsoft.com/office/drawing/2014/main" id="{A28FEB2D-32C2-C266-DA4C-D060D8C51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62BC2-443F-D4A3-A549-DCAD4FB45A4A}"/>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36086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1AB6-CCAA-3901-1CEF-BA43C4905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C9F348-D4CA-25FC-A801-66CF0D1B4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C2153-2B6F-9E83-3093-881707DC4CD6}"/>
              </a:ext>
            </a:extLst>
          </p:cNvPr>
          <p:cNvSpPr>
            <a:spLocks noGrp="1"/>
          </p:cNvSpPr>
          <p:nvPr>
            <p:ph type="dt" sz="half" idx="10"/>
          </p:nvPr>
        </p:nvSpPr>
        <p:spPr/>
        <p:txBody>
          <a:bodyPr/>
          <a:lstStyle/>
          <a:p>
            <a:fld id="{11DF2958-333B-4440-8089-761659CD8F58}" type="datetimeFigureOut">
              <a:rPr lang="en-US" smtClean="0"/>
              <a:t>5/15/2026</a:t>
            </a:fld>
            <a:endParaRPr lang="en-US"/>
          </a:p>
        </p:txBody>
      </p:sp>
      <p:sp>
        <p:nvSpPr>
          <p:cNvPr id="5" name="Footer Placeholder 4">
            <a:extLst>
              <a:ext uri="{FF2B5EF4-FFF2-40B4-BE49-F238E27FC236}">
                <a16:creationId xmlns:a16="http://schemas.microsoft.com/office/drawing/2014/main" id="{06B731AA-CD5B-2074-27B7-2C0EAE859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630EA-4800-83BC-0292-AADEFEF7C04B}"/>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51786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9366-FBA8-4925-1B36-888B393828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25FD9-3087-BFE0-8A54-DC2103F968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6BB4C5-1FE8-67B2-F7CE-F058639F67FA}"/>
              </a:ext>
            </a:extLst>
          </p:cNvPr>
          <p:cNvSpPr>
            <a:spLocks noGrp="1"/>
          </p:cNvSpPr>
          <p:nvPr>
            <p:ph type="dt" sz="half" idx="10"/>
          </p:nvPr>
        </p:nvSpPr>
        <p:spPr/>
        <p:txBody>
          <a:bodyPr/>
          <a:lstStyle/>
          <a:p>
            <a:fld id="{11DF2958-333B-4440-8089-761659CD8F58}" type="datetimeFigureOut">
              <a:rPr lang="en-US" smtClean="0"/>
              <a:t>5/15/2026</a:t>
            </a:fld>
            <a:endParaRPr lang="en-US"/>
          </a:p>
        </p:txBody>
      </p:sp>
      <p:sp>
        <p:nvSpPr>
          <p:cNvPr id="5" name="Footer Placeholder 4">
            <a:extLst>
              <a:ext uri="{FF2B5EF4-FFF2-40B4-BE49-F238E27FC236}">
                <a16:creationId xmlns:a16="http://schemas.microsoft.com/office/drawing/2014/main" id="{6BD6E681-92FC-F760-4D4D-C6C06F603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4049E-485A-9C2C-0C61-68EFBBD71FFD}"/>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311520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DC36-BA87-42A8-1181-D5FC5361BB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5CCAD-7AB8-17FE-7BC6-002C61748C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DB69A0-B2BB-0BF4-DED6-E84119EF1E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1D5C5D-C360-8355-7BEC-50C62A38834E}"/>
              </a:ext>
            </a:extLst>
          </p:cNvPr>
          <p:cNvSpPr>
            <a:spLocks noGrp="1"/>
          </p:cNvSpPr>
          <p:nvPr>
            <p:ph type="dt" sz="half" idx="10"/>
          </p:nvPr>
        </p:nvSpPr>
        <p:spPr/>
        <p:txBody>
          <a:bodyPr/>
          <a:lstStyle/>
          <a:p>
            <a:fld id="{11DF2958-333B-4440-8089-761659CD8F58}" type="datetimeFigureOut">
              <a:rPr lang="en-US" smtClean="0"/>
              <a:t>5/15/2026</a:t>
            </a:fld>
            <a:endParaRPr lang="en-US"/>
          </a:p>
        </p:txBody>
      </p:sp>
      <p:sp>
        <p:nvSpPr>
          <p:cNvPr id="6" name="Footer Placeholder 5">
            <a:extLst>
              <a:ext uri="{FF2B5EF4-FFF2-40B4-BE49-F238E27FC236}">
                <a16:creationId xmlns:a16="http://schemas.microsoft.com/office/drawing/2014/main" id="{51088532-EB6E-2658-175A-F6E943BEF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E6BBF-495A-DF6B-B557-1A8E60A46557}"/>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544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3FC2-F02E-2722-58CE-F62387DF37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B98C31-B0DA-2230-EEC7-5FF804FA2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FD5CA-6602-F7C5-14EA-025C07ECE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B0F0A9-1467-FAAE-8120-EA66C08EB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C9B6E-A20B-6547-977F-383D3AFE4A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4D6727-CE4C-3A81-D4C0-38F5476F3DB5}"/>
              </a:ext>
            </a:extLst>
          </p:cNvPr>
          <p:cNvSpPr>
            <a:spLocks noGrp="1"/>
          </p:cNvSpPr>
          <p:nvPr>
            <p:ph type="dt" sz="half" idx="10"/>
          </p:nvPr>
        </p:nvSpPr>
        <p:spPr/>
        <p:txBody>
          <a:bodyPr/>
          <a:lstStyle/>
          <a:p>
            <a:fld id="{11DF2958-333B-4440-8089-761659CD8F58}" type="datetimeFigureOut">
              <a:rPr lang="en-US" smtClean="0"/>
              <a:t>5/15/2026</a:t>
            </a:fld>
            <a:endParaRPr lang="en-US"/>
          </a:p>
        </p:txBody>
      </p:sp>
      <p:sp>
        <p:nvSpPr>
          <p:cNvPr id="8" name="Footer Placeholder 7">
            <a:extLst>
              <a:ext uri="{FF2B5EF4-FFF2-40B4-BE49-F238E27FC236}">
                <a16:creationId xmlns:a16="http://schemas.microsoft.com/office/drawing/2014/main" id="{F55C1A95-ACC7-481B-CA85-3AF58E017D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570B97-8326-373D-86C3-2BC09374B041}"/>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363526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189D-9151-F1EA-BE99-D4624FDA7C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337AAA-443B-E306-7774-9A0ECE57AF11}"/>
              </a:ext>
            </a:extLst>
          </p:cNvPr>
          <p:cNvSpPr>
            <a:spLocks noGrp="1"/>
          </p:cNvSpPr>
          <p:nvPr>
            <p:ph type="dt" sz="half" idx="10"/>
          </p:nvPr>
        </p:nvSpPr>
        <p:spPr/>
        <p:txBody>
          <a:bodyPr/>
          <a:lstStyle/>
          <a:p>
            <a:fld id="{11DF2958-333B-4440-8089-761659CD8F58}" type="datetimeFigureOut">
              <a:rPr lang="en-US" smtClean="0"/>
              <a:t>5/15/2026</a:t>
            </a:fld>
            <a:endParaRPr lang="en-US"/>
          </a:p>
        </p:txBody>
      </p:sp>
      <p:sp>
        <p:nvSpPr>
          <p:cNvPr id="4" name="Footer Placeholder 3">
            <a:extLst>
              <a:ext uri="{FF2B5EF4-FFF2-40B4-BE49-F238E27FC236}">
                <a16:creationId xmlns:a16="http://schemas.microsoft.com/office/drawing/2014/main" id="{3D9F1F50-3277-7F76-E2BD-C0F03E1F23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56C61-F4A2-6111-9FFE-D4E2B489EA63}"/>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214854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97C5B-48D6-ABF6-C491-A418D96D9E7D}"/>
              </a:ext>
            </a:extLst>
          </p:cNvPr>
          <p:cNvSpPr>
            <a:spLocks noGrp="1"/>
          </p:cNvSpPr>
          <p:nvPr>
            <p:ph type="dt" sz="half" idx="10"/>
          </p:nvPr>
        </p:nvSpPr>
        <p:spPr/>
        <p:txBody>
          <a:bodyPr/>
          <a:lstStyle/>
          <a:p>
            <a:fld id="{11DF2958-333B-4440-8089-761659CD8F58}" type="datetimeFigureOut">
              <a:rPr lang="en-US" smtClean="0"/>
              <a:t>5/15/2026</a:t>
            </a:fld>
            <a:endParaRPr lang="en-US"/>
          </a:p>
        </p:txBody>
      </p:sp>
      <p:sp>
        <p:nvSpPr>
          <p:cNvPr id="3" name="Footer Placeholder 2">
            <a:extLst>
              <a:ext uri="{FF2B5EF4-FFF2-40B4-BE49-F238E27FC236}">
                <a16:creationId xmlns:a16="http://schemas.microsoft.com/office/drawing/2014/main" id="{FEE63FAD-13F5-C940-7D77-23FA7B7675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AE47E-1F7A-A04A-37D0-869E2C6D98FA}"/>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1337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1E4C-C0C5-FA9B-CFE0-5D4C1CD29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7945DD-4D08-CA7E-4915-253D8FDB0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AE72C9-6199-B7CC-C35D-8967674DE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267CF-C5E4-99EF-F694-6400D0D50F0F}"/>
              </a:ext>
            </a:extLst>
          </p:cNvPr>
          <p:cNvSpPr>
            <a:spLocks noGrp="1"/>
          </p:cNvSpPr>
          <p:nvPr>
            <p:ph type="dt" sz="half" idx="10"/>
          </p:nvPr>
        </p:nvSpPr>
        <p:spPr/>
        <p:txBody>
          <a:bodyPr/>
          <a:lstStyle/>
          <a:p>
            <a:fld id="{11DF2958-333B-4440-8089-761659CD8F58}" type="datetimeFigureOut">
              <a:rPr lang="en-US" smtClean="0"/>
              <a:t>5/15/2026</a:t>
            </a:fld>
            <a:endParaRPr lang="en-US"/>
          </a:p>
        </p:txBody>
      </p:sp>
      <p:sp>
        <p:nvSpPr>
          <p:cNvPr id="6" name="Footer Placeholder 5">
            <a:extLst>
              <a:ext uri="{FF2B5EF4-FFF2-40B4-BE49-F238E27FC236}">
                <a16:creationId xmlns:a16="http://schemas.microsoft.com/office/drawing/2014/main" id="{0981695A-C37B-A07C-25FF-33C91C300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995D6-CA79-3FDB-098E-A32992B687D2}"/>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168014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EDB3-298D-9334-2A5C-9850414B6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75A5C-C0CD-2DB3-F299-6062F3044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77470-3475-C4D7-01B9-64B975A57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2CFF9-ED37-4738-5384-2BD4C54F540A}"/>
              </a:ext>
            </a:extLst>
          </p:cNvPr>
          <p:cNvSpPr>
            <a:spLocks noGrp="1"/>
          </p:cNvSpPr>
          <p:nvPr>
            <p:ph type="dt" sz="half" idx="10"/>
          </p:nvPr>
        </p:nvSpPr>
        <p:spPr/>
        <p:txBody>
          <a:bodyPr/>
          <a:lstStyle/>
          <a:p>
            <a:fld id="{11DF2958-333B-4440-8089-761659CD8F58}" type="datetimeFigureOut">
              <a:rPr lang="en-US" smtClean="0"/>
              <a:t>5/15/2026</a:t>
            </a:fld>
            <a:endParaRPr lang="en-US"/>
          </a:p>
        </p:txBody>
      </p:sp>
      <p:sp>
        <p:nvSpPr>
          <p:cNvPr id="6" name="Footer Placeholder 5">
            <a:extLst>
              <a:ext uri="{FF2B5EF4-FFF2-40B4-BE49-F238E27FC236}">
                <a16:creationId xmlns:a16="http://schemas.microsoft.com/office/drawing/2014/main" id="{4D97EF5A-BB4C-A0B2-29B6-50E82D759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62D6F-7A16-770A-96D7-663DB3C89A01}"/>
              </a:ext>
            </a:extLst>
          </p:cNvPr>
          <p:cNvSpPr>
            <a:spLocks noGrp="1"/>
          </p:cNvSpPr>
          <p:nvPr>
            <p:ph type="sldNum" sz="quarter" idx="12"/>
          </p:nvPr>
        </p:nvSpPr>
        <p:spPr/>
        <p:txBody>
          <a:bodyPr/>
          <a:lstStyle/>
          <a:p>
            <a:fld id="{96AA2C06-341C-4A66-9BB3-8CF201A93033}" type="slidenum">
              <a:rPr lang="en-US" smtClean="0"/>
              <a:t>‹#›</a:t>
            </a:fld>
            <a:endParaRPr lang="en-US"/>
          </a:p>
        </p:txBody>
      </p:sp>
    </p:spTree>
    <p:extLst>
      <p:ext uri="{BB962C8B-B14F-4D97-AF65-F5344CB8AC3E}">
        <p14:creationId xmlns:p14="http://schemas.microsoft.com/office/powerpoint/2010/main" val="98815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08514-19F1-355C-2BF6-42B1DBF9C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4C7874-8F10-640F-5F62-ADA9962F4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DF7F9-5DEA-5484-CC8E-382570E3B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DF2958-333B-4440-8089-761659CD8F58}" type="datetimeFigureOut">
              <a:rPr lang="en-US" smtClean="0"/>
              <a:t>5/15/2026</a:t>
            </a:fld>
            <a:endParaRPr lang="en-US"/>
          </a:p>
        </p:txBody>
      </p:sp>
      <p:sp>
        <p:nvSpPr>
          <p:cNvPr id="5" name="Footer Placeholder 4">
            <a:extLst>
              <a:ext uri="{FF2B5EF4-FFF2-40B4-BE49-F238E27FC236}">
                <a16:creationId xmlns:a16="http://schemas.microsoft.com/office/drawing/2014/main" id="{C1AAA697-CFD6-84AB-66C4-E8D3860857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711704-6D07-AF95-F2D7-019C4DD31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AA2C06-341C-4A66-9BB3-8CF201A93033}" type="slidenum">
              <a:rPr lang="en-US" smtClean="0"/>
              <a:t>‹#›</a:t>
            </a:fld>
            <a:endParaRPr lang="en-US"/>
          </a:p>
        </p:txBody>
      </p:sp>
    </p:spTree>
    <p:extLst>
      <p:ext uri="{BB962C8B-B14F-4D97-AF65-F5344CB8AC3E}">
        <p14:creationId xmlns:p14="http://schemas.microsoft.com/office/powerpoint/2010/main" val="246260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sycnet.apa.org/doiLanding?doi=10.1037%2Fppm000053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pluggedcanada.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cps.ca/en/documents/position/digital-medi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healthyscreenuse.cps.c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anada.ca/en/public-health/services/reports-publications/health-promotion-chronic-disease-prevention-canada-research-policy-practice/vol-45-no-7-8-2025/recreational-screen-time-mental-health-canadian-children-youth.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hrc.ca/screen-time-youth-m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5rightsfoundation.com/wp-content/uploads/2024/08/5rights_DisruptedChildhood_G.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A4B0-FCE9-20F1-1D9A-3145737F2E37}"/>
              </a:ext>
            </a:extLst>
          </p:cNvPr>
          <p:cNvSpPr>
            <a:spLocks noGrp="1"/>
          </p:cNvSpPr>
          <p:nvPr>
            <p:ph type="title"/>
          </p:nvPr>
        </p:nvSpPr>
        <p:spPr>
          <a:xfrm>
            <a:off x="1544715" y="2252921"/>
            <a:ext cx="9901050" cy="1325563"/>
          </a:xfrm>
        </p:spPr>
        <p:txBody>
          <a:bodyPr>
            <a:noAutofit/>
          </a:bodyPr>
          <a:lstStyle/>
          <a:p>
            <a:pPr algn="ctr"/>
            <a:r>
              <a:rPr lang="en-US" sz="3600" b="1" dirty="0">
                <a:latin typeface="+mn-lt"/>
              </a:rPr>
              <a:t>Health and developmental effects </a:t>
            </a:r>
            <a:br>
              <a:rPr lang="en-US" sz="3600" b="1" dirty="0">
                <a:latin typeface="+mn-lt"/>
              </a:rPr>
            </a:br>
            <a:r>
              <a:rPr lang="en-US" sz="3600" b="1" dirty="0">
                <a:latin typeface="+mn-lt"/>
              </a:rPr>
              <a:t>of recreational screen use for </a:t>
            </a:r>
            <a:br>
              <a:rPr lang="en-US" sz="3600" b="1" dirty="0">
                <a:latin typeface="+mn-lt"/>
              </a:rPr>
            </a:br>
            <a:r>
              <a:rPr lang="en-US" sz="3600" b="1" dirty="0">
                <a:latin typeface="+mn-lt"/>
              </a:rPr>
              <a:t>school-aged children and teens</a:t>
            </a:r>
            <a:endParaRPr lang="en-US" sz="3600" dirty="0">
              <a:latin typeface="+mn-lt"/>
            </a:endParaRPr>
          </a:p>
        </p:txBody>
      </p:sp>
      <p:grpSp>
        <p:nvGrpSpPr>
          <p:cNvPr id="3" name="Group 2">
            <a:extLst>
              <a:ext uri="{FF2B5EF4-FFF2-40B4-BE49-F238E27FC236}">
                <a16:creationId xmlns:a16="http://schemas.microsoft.com/office/drawing/2014/main" id="{B1AD0A16-2FEB-3C97-E6CF-32B21C8E88F9}"/>
              </a:ext>
            </a:extLst>
          </p:cNvPr>
          <p:cNvGrpSpPr>
            <a:grpSpLocks noChangeAspect="1"/>
          </p:cNvGrpSpPr>
          <p:nvPr/>
        </p:nvGrpSpPr>
        <p:grpSpPr>
          <a:xfrm rot="10800000">
            <a:off x="762872" y="0"/>
            <a:ext cx="484640" cy="6858000"/>
            <a:chOff x="0" y="0"/>
            <a:chExt cx="1821786" cy="13716000"/>
          </a:xfrm>
        </p:grpSpPr>
        <p:grpSp>
          <p:nvGrpSpPr>
            <p:cNvPr id="4" name="Group 3">
              <a:extLst>
                <a:ext uri="{FF2B5EF4-FFF2-40B4-BE49-F238E27FC236}">
                  <a16:creationId xmlns:a16="http://schemas.microsoft.com/office/drawing/2014/main" id="{3083CDDB-D74D-4657-1441-87CFB6438378}"/>
                </a:ext>
              </a:extLst>
            </p:cNvPr>
            <p:cNvGrpSpPr/>
            <p:nvPr/>
          </p:nvGrpSpPr>
          <p:grpSpPr>
            <a:xfrm>
              <a:off x="0" y="0"/>
              <a:ext cx="378594" cy="13716000"/>
              <a:chOff x="0" y="0"/>
              <a:chExt cx="91534" cy="3316173"/>
            </a:xfrm>
          </p:grpSpPr>
          <p:sp>
            <p:nvSpPr>
              <p:cNvPr id="9" name="Freeform 4">
                <a:extLst>
                  <a:ext uri="{FF2B5EF4-FFF2-40B4-BE49-F238E27FC236}">
                    <a16:creationId xmlns:a16="http://schemas.microsoft.com/office/drawing/2014/main" id="{138FD7EF-4409-F25F-04EE-2B67B79C2A34}"/>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0" name="TextBox 5">
                <a:extLst>
                  <a:ext uri="{FF2B5EF4-FFF2-40B4-BE49-F238E27FC236}">
                    <a16:creationId xmlns:a16="http://schemas.microsoft.com/office/drawing/2014/main" id="{94BE73BF-474F-2116-CF41-10F7DF3C28DF}"/>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5" name="Group 6">
              <a:extLst>
                <a:ext uri="{FF2B5EF4-FFF2-40B4-BE49-F238E27FC236}">
                  <a16:creationId xmlns:a16="http://schemas.microsoft.com/office/drawing/2014/main" id="{AE1370CB-58C5-CA30-8722-786B7EB4C52F}"/>
                </a:ext>
              </a:extLst>
            </p:cNvPr>
            <p:cNvGrpSpPr/>
            <p:nvPr/>
          </p:nvGrpSpPr>
          <p:grpSpPr>
            <a:xfrm>
              <a:off x="712996" y="0"/>
              <a:ext cx="378594" cy="13716000"/>
              <a:chOff x="0" y="0"/>
              <a:chExt cx="91534" cy="3316173"/>
            </a:xfrm>
          </p:grpSpPr>
          <p:sp>
            <p:nvSpPr>
              <p:cNvPr id="7" name="Freeform 7">
                <a:extLst>
                  <a:ext uri="{FF2B5EF4-FFF2-40B4-BE49-F238E27FC236}">
                    <a16:creationId xmlns:a16="http://schemas.microsoft.com/office/drawing/2014/main" id="{F2CF82B2-C5E9-707B-669A-53630341BE6A}"/>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73B6F7"/>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19868EAB-DAFF-9499-EAF1-6BE7814D397A}"/>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sz="1600">
                  <a:latin typeface="Calibri" panose="020F0502020204030204" pitchFamily="34" charset="0"/>
                  <a:ea typeface="Calibri" panose="020F0502020204030204" pitchFamily="34" charset="0"/>
                  <a:cs typeface="Calibri" panose="020F0502020204030204" pitchFamily="34" charset="0"/>
                </a:endParaRPr>
              </a:p>
            </p:txBody>
          </p:sp>
        </p:grpSp>
        <p:sp>
          <p:nvSpPr>
            <p:cNvPr id="6" name="Freeform 10">
              <a:extLst>
                <a:ext uri="{FF2B5EF4-FFF2-40B4-BE49-F238E27FC236}">
                  <a16:creationId xmlns:a16="http://schemas.microsoft.com/office/drawing/2014/main" id="{A306F02F-BDE9-2888-02F0-D462A017C94B}"/>
                </a:ext>
              </a:extLst>
            </p:cNvPr>
            <p:cNvSpPr/>
            <p:nvPr/>
          </p:nvSpPr>
          <p:spPr>
            <a:xfrm>
              <a:off x="1443192" y="0"/>
              <a:ext cx="378594" cy="13716000"/>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8814BAF1-F466-FB93-F7D1-7324EFDC2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022" y="4881769"/>
            <a:ext cx="4481688" cy="863077"/>
          </a:xfrm>
          <a:prstGeom prst="rect">
            <a:avLst/>
          </a:prstGeom>
          <a:ln>
            <a:noFill/>
          </a:ln>
        </p:spPr>
      </p:pic>
      <p:pic>
        <p:nvPicPr>
          <p:cNvPr id="12" name="Picture 11">
            <a:extLst>
              <a:ext uri="{FF2B5EF4-FFF2-40B4-BE49-F238E27FC236}">
                <a16:creationId xmlns:a16="http://schemas.microsoft.com/office/drawing/2014/main" id="{A6124D48-EEAB-2480-95FE-22982BE43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994" y="4595807"/>
            <a:ext cx="1852237" cy="1223993"/>
          </a:xfrm>
          <a:prstGeom prst="rect">
            <a:avLst/>
          </a:prstGeom>
        </p:spPr>
      </p:pic>
    </p:spTree>
    <p:extLst>
      <p:ext uri="{BB962C8B-B14F-4D97-AF65-F5344CB8AC3E}">
        <p14:creationId xmlns:p14="http://schemas.microsoft.com/office/powerpoint/2010/main" val="191794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79F50-5215-432A-5F79-678C3BC914F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BF6A1EB-F85F-0208-0F39-E87D718B6AFE}"/>
              </a:ext>
            </a:extLst>
          </p:cNvPr>
          <p:cNvSpPr>
            <a:spLocks noGrp="1"/>
          </p:cNvSpPr>
          <p:nvPr>
            <p:ph type="title"/>
          </p:nvPr>
        </p:nvSpPr>
        <p:spPr/>
        <p:txBody>
          <a:bodyPr/>
          <a:lstStyle/>
          <a:p>
            <a:r>
              <a:rPr lang="en-US" b="1" dirty="0">
                <a:solidFill>
                  <a:srgbClr val="FD9D62"/>
                </a:solidFill>
              </a:rPr>
              <a:t>Negative effects </a:t>
            </a:r>
            <a:r>
              <a:rPr lang="en-US" b="1" i="1" dirty="0">
                <a:solidFill>
                  <a:srgbClr val="FD9D62"/>
                </a:solidFill>
              </a:rPr>
              <a:t>can</a:t>
            </a:r>
            <a:r>
              <a:rPr lang="en-US" b="1" dirty="0">
                <a:solidFill>
                  <a:srgbClr val="FD9D62"/>
                </a:solidFill>
              </a:rPr>
              <a:t> be reversed</a:t>
            </a:r>
            <a:endParaRPr lang="en-US" dirty="0">
              <a:solidFill>
                <a:srgbClr val="FD9D62"/>
              </a:solidFill>
            </a:endParaRPr>
          </a:p>
        </p:txBody>
      </p:sp>
      <p:sp>
        <p:nvSpPr>
          <p:cNvPr id="8" name="TextBox 7">
            <a:extLst>
              <a:ext uri="{FF2B5EF4-FFF2-40B4-BE49-F238E27FC236}">
                <a16:creationId xmlns:a16="http://schemas.microsoft.com/office/drawing/2014/main" id="{CB13E9D7-7510-4A49-B400-8F430EEFCE49}"/>
              </a:ext>
            </a:extLst>
          </p:cNvPr>
          <p:cNvSpPr txBox="1"/>
          <p:nvPr/>
        </p:nvSpPr>
        <p:spPr>
          <a:xfrm>
            <a:off x="900345" y="1417845"/>
            <a:ext cx="7687843" cy="1569660"/>
          </a:xfrm>
          <a:prstGeom prst="rect">
            <a:avLst/>
          </a:prstGeom>
          <a:noFill/>
        </p:spPr>
        <p:txBody>
          <a:bodyPr wrap="square" rtlCol="0">
            <a:spAutoFit/>
          </a:bodyPr>
          <a:lstStyle/>
          <a:p>
            <a:r>
              <a:rPr lang="en-US" altLang="en-US" sz="3200" dirty="0">
                <a:solidFill>
                  <a:srgbClr val="000000"/>
                </a:solidFill>
              </a:rPr>
              <a:t>When youth </a:t>
            </a:r>
            <a:r>
              <a:rPr lang="en-US" altLang="en-US" sz="3200" dirty="0">
                <a:solidFill>
                  <a:srgbClr val="000000"/>
                </a:solidFill>
                <a:hlinkClick r:id="rId3"/>
              </a:rPr>
              <a:t>cut back </a:t>
            </a:r>
            <a:r>
              <a:rPr lang="en-US" altLang="en-US" sz="3200" dirty="0">
                <a:solidFill>
                  <a:srgbClr val="000000"/>
                </a:solidFill>
              </a:rPr>
              <a:t>on recreational screen use to about 1-2 hours a day, they feel happier and healthier</a:t>
            </a:r>
          </a:p>
        </p:txBody>
      </p:sp>
      <p:pic>
        <p:nvPicPr>
          <p:cNvPr id="4" name="Picture 3">
            <a:extLst>
              <a:ext uri="{FF2B5EF4-FFF2-40B4-BE49-F238E27FC236}">
                <a16:creationId xmlns:a16="http://schemas.microsoft.com/office/drawing/2014/main" id="{E278BD14-10ED-AB56-62CE-FF7C87F60DBE}"/>
              </a:ext>
            </a:extLst>
          </p:cNvPr>
          <p:cNvPicPr>
            <a:picLocks noChangeAspect="1"/>
          </p:cNvPicPr>
          <p:nvPr/>
        </p:nvPicPr>
        <p:blipFill>
          <a:blip r:embed="rId4"/>
          <a:srcRect l="2778" t="5257" r="19674" b="1"/>
          <a:stretch>
            <a:fillRect/>
          </a:stretch>
        </p:blipFill>
        <p:spPr>
          <a:xfrm>
            <a:off x="9002588" y="0"/>
            <a:ext cx="3189412" cy="6875252"/>
          </a:xfrm>
          <a:prstGeom prst="rect">
            <a:avLst/>
          </a:prstGeom>
        </p:spPr>
      </p:pic>
      <p:sp>
        <p:nvSpPr>
          <p:cNvPr id="5" name="Freeform 10">
            <a:extLst>
              <a:ext uri="{FF2B5EF4-FFF2-40B4-BE49-F238E27FC236}">
                <a16:creationId xmlns:a16="http://schemas.microsoft.com/office/drawing/2014/main" id="{381E3390-A127-2507-8F1D-5BFAC99CFB55}"/>
              </a:ext>
            </a:extLst>
          </p:cNvPr>
          <p:cNvSpPr/>
          <p:nvPr/>
        </p:nvSpPr>
        <p:spPr>
          <a:xfrm rot="10800000" flipH="1">
            <a:off x="8936966" y="7657"/>
            <a:ext cx="65622" cy="6867595"/>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210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BEE6F-4D85-FFD6-F78F-383C618EC99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3D64DDA-2273-76BA-DC3B-32A7936C0299}"/>
              </a:ext>
            </a:extLst>
          </p:cNvPr>
          <p:cNvSpPr txBox="1"/>
          <p:nvPr/>
        </p:nvSpPr>
        <p:spPr>
          <a:xfrm>
            <a:off x="1147489" y="853812"/>
            <a:ext cx="9912657" cy="1138773"/>
          </a:xfrm>
          <a:prstGeom prst="rect">
            <a:avLst/>
          </a:prstGeom>
          <a:noFill/>
        </p:spPr>
        <p:txBody>
          <a:bodyPr wrap="square" rtlCol="0">
            <a:spAutoFit/>
          </a:bodyPr>
          <a:lstStyle/>
          <a:p>
            <a:r>
              <a:rPr lang="en-US" sz="3400" b="1" dirty="0"/>
              <a:t>Use the 4M model to help young people develop healthier screen use:</a:t>
            </a:r>
          </a:p>
        </p:txBody>
      </p:sp>
      <p:sp>
        <p:nvSpPr>
          <p:cNvPr id="11" name="Content Placeholder 2">
            <a:extLst>
              <a:ext uri="{FF2B5EF4-FFF2-40B4-BE49-F238E27FC236}">
                <a16:creationId xmlns:a16="http://schemas.microsoft.com/office/drawing/2014/main" id="{B5EF0F42-756D-5DAC-4849-D8F3CD811539}"/>
              </a:ext>
            </a:extLst>
          </p:cNvPr>
          <p:cNvSpPr>
            <a:spLocks noGrp="1"/>
          </p:cNvSpPr>
          <p:nvPr>
            <p:ph idx="1"/>
          </p:nvPr>
        </p:nvSpPr>
        <p:spPr>
          <a:xfrm>
            <a:off x="1147489" y="2633625"/>
            <a:ext cx="10222787" cy="803278"/>
          </a:xfrm>
        </p:spPr>
        <p:txBody>
          <a:bodyPr>
            <a:noAutofit/>
          </a:bodyPr>
          <a:lstStyle/>
          <a:p>
            <a:pPr eaLnBrk="0" fontAlgn="base" hangingPunct="0">
              <a:lnSpc>
                <a:spcPct val="100000"/>
              </a:lnSpc>
              <a:spcBef>
                <a:spcPct val="0"/>
              </a:spcBef>
              <a:spcAft>
                <a:spcPct val="0"/>
              </a:spcAft>
              <a:buClr>
                <a:srgbClr val="625D90"/>
              </a:buClr>
            </a:pPr>
            <a:r>
              <a:rPr lang="en-US" altLang="en-US" sz="3200" b="1" i="1" dirty="0">
                <a:solidFill>
                  <a:srgbClr val="000000"/>
                </a:solidFill>
              </a:rPr>
              <a:t>Manage</a:t>
            </a:r>
            <a:r>
              <a:rPr lang="en-US" altLang="en-US" sz="3200" dirty="0">
                <a:solidFill>
                  <a:srgbClr val="000000"/>
                </a:solidFill>
              </a:rPr>
              <a:t> screen use</a:t>
            </a:r>
          </a:p>
        </p:txBody>
      </p:sp>
      <p:sp>
        <p:nvSpPr>
          <p:cNvPr id="2" name="Rectangle: Rounded Corners 1">
            <a:extLst>
              <a:ext uri="{FF2B5EF4-FFF2-40B4-BE49-F238E27FC236}">
                <a16:creationId xmlns:a16="http://schemas.microsoft.com/office/drawing/2014/main" id="{78B51D5D-D0C1-6FAA-5701-3727D2BD861B}"/>
              </a:ext>
            </a:extLst>
          </p:cNvPr>
          <p:cNvSpPr/>
          <p:nvPr/>
        </p:nvSpPr>
        <p:spPr>
          <a:xfrm>
            <a:off x="692415" y="719796"/>
            <a:ext cx="10807167" cy="1331790"/>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CB9E174-1678-0F62-13E3-8E97E378F6B3}"/>
              </a:ext>
            </a:extLst>
          </p:cNvPr>
          <p:cNvSpPr/>
          <p:nvPr/>
        </p:nvSpPr>
        <p:spPr>
          <a:xfrm>
            <a:off x="692415" y="2432957"/>
            <a:ext cx="10807166" cy="3118757"/>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161E55F3-298B-269B-C39B-5F2F24E9F7CD}"/>
              </a:ext>
            </a:extLst>
          </p:cNvPr>
          <p:cNvSpPr txBox="1">
            <a:spLocks/>
          </p:cNvSpPr>
          <p:nvPr/>
        </p:nvSpPr>
        <p:spPr>
          <a:xfrm>
            <a:off x="1131158" y="3354164"/>
            <a:ext cx="10222787" cy="553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buClr>
                <a:srgbClr val="625D90"/>
              </a:buClr>
            </a:pPr>
            <a:r>
              <a:rPr lang="en-US" altLang="en-US" sz="3200" dirty="0">
                <a:solidFill>
                  <a:srgbClr val="000000"/>
                </a:solidFill>
              </a:rPr>
              <a:t>Encourage </a:t>
            </a:r>
            <a:r>
              <a:rPr lang="en-US" altLang="en-US" sz="3200" b="1" i="1" dirty="0">
                <a:solidFill>
                  <a:srgbClr val="000000"/>
                </a:solidFill>
              </a:rPr>
              <a:t>meaningful</a:t>
            </a:r>
            <a:r>
              <a:rPr lang="en-US" altLang="en-US" sz="3200" dirty="0">
                <a:solidFill>
                  <a:srgbClr val="000000"/>
                </a:solidFill>
              </a:rPr>
              <a:t> screen use</a:t>
            </a:r>
          </a:p>
        </p:txBody>
      </p:sp>
      <p:sp>
        <p:nvSpPr>
          <p:cNvPr id="5" name="Content Placeholder 2">
            <a:extLst>
              <a:ext uri="{FF2B5EF4-FFF2-40B4-BE49-F238E27FC236}">
                <a16:creationId xmlns:a16="http://schemas.microsoft.com/office/drawing/2014/main" id="{0B18C0B3-FBB1-8D52-EEB5-054F1913B3C5}"/>
              </a:ext>
            </a:extLst>
          </p:cNvPr>
          <p:cNvSpPr txBox="1">
            <a:spLocks/>
          </p:cNvSpPr>
          <p:nvPr/>
        </p:nvSpPr>
        <p:spPr>
          <a:xfrm>
            <a:off x="1131158" y="4625936"/>
            <a:ext cx="10222787" cy="97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60000"/>
              </a:lnSpc>
              <a:spcBef>
                <a:spcPct val="0"/>
              </a:spcBef>
              <a:spcAft>
                <a:spcPct val="0"/>
              </a:spcAft>
              <a:buClr>
                <a:srgbClr val="625D90"/>
              </a:buClr>
            </a:pPr>
            <a:r>
              <a:rPr lang="en-US" altLang="en-US" sz="3200" b="1" i="1" dirty="0">
                <a:solidFill>
                  <a:srgbClr val="000000"/>
                </a:solidFill>
              </a:rPr>
              <a:t>Monitor</a:t>
            </a:r>
            <a:r>
              <a:rPr lang="en-US" altLang="en-US" sz="3200" dirty="0">
                <a:solidFill>
                  <a:srgbClr val="000000"/>
                </a:solidFill>
              </a:rPr>
              <a:t> for signs of problematic screen use</a:t>
            </a:r>
          </a:p>
        </p:txBody>
      </p:sp>
      <p:sp>
        <p:nvSpPr>
          <p:cNvPr id="6" name="Content Placeholder 2">
            <a:extLst>
              <a:ext uri="{FF2B5EF4-FFF2-40B4-BE49-F238E27FC236}">
                <a16:creationId xmlns:a16="http://schemas.microsoft.com/office/drawing/2014/main" id="{67DF2045-5117-B0A1-0228-91BE66A34847}"/>
              </a:ext>
            </a:extLst>
          </p:cNvPr>
          <p:cNvSpPr txBox="1">
            <a:spLocks/>
          </p:cNvSpPr>
          <p:nvPr/>
        </p:nvSpPr>
        <p:spPr>
          <a:xfrm>
            <a:off x="1147489" y="4108455"/>
            <a:ext cx="10222787" cy="730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buClr>
                <a:srgbClr val="625D90"/>
              </a:buClr>
            </a:pPr>
            <a:r>
              <a:rPr lang="en-US" altLang="en-US" sz="3200" dirty="0">
                <a:solidFill>
                  <a:srgbClr val="000000"/>
                </a:solidFill>
              </a:rPr>
              <a:t>Ensure adults </a:t>
            </a:r>
            <a:r>
              <a:rPr lang="en-US" altLang="en-US" sz="3200" b="1" i="1" dirty="0">
                <a:solidFill>
                  <a:srgbClr val="000000"/>
                </a:solidFill>
              </a:rPr>
              <a:t>model</a:t>
            </a:r>
            <a:r>
              <a:rPr lang="en-US" altLang="en-US" sz="3200" dirty="0">
                <a:solidFill>
                  <a:srgbClr val="000000"/>
                </a:solidFill>
              </a:rPr>
              <a:t> healthy screen use</a:t>
            </a:r>
          </a:p>
        </p:txBody>
      </p:sp>
    </p:spTree>
    <p:extLst>
      <p:ext uri="{BB962C8B-B14F-4D97-AF65-F5344CB8AC3E}">
        <p14:creationId xmlns:p14="http://schemas.microsoft.com/office/powerpoint/2010/main" val="134014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30E0-8FE0-5054-F868-090BAC9FA804}"/>
              </a:ext>
            </a:extLst>
          </p:cNvPr>
          <p:cNvSpPr>
            <a:spLocks noGrp="1"/>
          </p:cNvSpPr>
          <p:nvPr>
            <p:ph type="title"/>
          </p:nvPr>
        </p:nvSpPr>
        <p:spPr>
          <a:xfrm>
            <a:off x="5630235" y="1303218"/>
            <a:ext cx="5938463" cy="1325563"/>
          </a:xfrm>
        </p:spPr>
        <p:txBody>
          <a:bodyPr/>
          <a:lstStyle/>
          <a:p>
            <a:pPr algn="ctr"/>
            <a:r>
              <a:rPr lang="en-US" b="1" dirty="0"/>
              <a:t>Managing screen use</a:t>
            </a:r>
            <a:endParaRPr lang="en-US" dirty="0"/>
          </a:p>
        </p:txBody>
      </p:sp>
      <p:sp>
        <p:nvSpPr>
          <p:cNvPr id="5" name="Content Placeholder 2">
            <a:extLst>
              <a:ext uri="{FF2B5EF4-FFF2-40B4-BE49-F238E27FC236}">
                <a16:creationId xmlns:a16="http://schemas.microsoft.com/office/drawing/2014/main" id="{262F9786-9359-99B0-7FBE-4B8905E0CC14}"/>
              </a:ext>
            </a:extLst>
          </p:cNvPr>
          <p:cNvSpPr txBox="1">
            <a:spLocks/>
          </p:cNvSpPr>
          <p:nvPr/>
        </p:nvSpPr>
        <p:spPr>
          <a:xfrm>
            <a:off x="5630235" y="2842451"/>
            <a:ext cx="5372704" cy="229204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900" dirty="0"/>
              <a:t>Make thoughtful decisions that help school-aged children and teens engage with screens in a healthy way</a:t>
            </a:r>
          </a:p>
          <a:p>
            <a:pPr marL="0" indent="0">
              <a:buNone/>
            </a:pPr>
            <a:endParaRPr lang="en-US" dirty="0"/>
          </a:p>
        </p:txBody>
      </p:sp>
      <p:sp>
        <p:nvSpPr>
          <p:cNvPr id="3" name="Rectangle: Rounded Corners 2">
            <a:extLst>
              <a:ext uri="{FF2B5EF4-FFF2-40B4-BE49-F238E27FC236}">
                <a16:creationId xmlns:a16="http://schemas.microsoft.com/office/drawing/2014/main" id="{81113CAA-3E0A-5372-1F1A-8787C5D7619F}"/>
              </a:ext>
            </a:extLst>
          </p:cNvPr>
          <p:cNvSpPr/>
          <p:nvPr/>
        </p:nvSpPr>
        <p:spPr>
          <a:xfrm>
            <a:off x="5630235" y="1516888"/>
            <a:ext cx="5938463" cy="836580"/>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759BCC-6639-70E4-B89B-819649D6D632}"/>
              </a:ext>
            </a:extLst>
          </p:cNvPr>
          <p:cNvPicPr>
            <a:picLocks noChangeAspect="1"/>
          </p:cNvPicPr>
          <p:nvPr/>
        </p:nvPicPr>
        <p:blipFill>
          <a:blip r:embed="rId2"/>
          <a:srcRect l="1791" r="1970" b="1573"/>
          <a:stretch>
            <a:fillRect/>
          </a:stretch>
        </p:blipFill>
        <p:spPr>
          <a:xfrm>
            <a:off x="0" y="-1027512"/>
            <a:ext cx="5167271" cy="7895108"/>
          </a:xfrm>
          <a:prstGeom prst="rect">
            <a:avLst/>
          </a:prstGeom>
        </p:spPr>
      </p:pic>
      <p:sp>
        <p:nvSpPr>
          <p:cNvPr id="8" name="Freeform 10">
            <a:extLst>
              <a:ext uri="{FF2B5EF4-FFF2-40B4-BE49-F238E27FC236}">
                <a16:creationId xmlns:a16="http://schemas.microsoft.com/office/drawing/2014/main" id="{EC1ED01C-85A4-B76D-8998-7354A31AF0E5}"/>
              </a:ext>
            </a:extLst>
          </p:cNvPr>
          <p:cNvSpPr/>
          <p:nvPr/>
        </p:nvSpPr>
        <p:spPr>
          <a:xfrm rot="10800000">
            <a:off x="5169760" y="1"/>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84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D791A21-4942-7B1C-7EAA-5DED156F70AC}"/>
              </a:ext>
            </a:extLst>
          </p:cNvPr>
          <p:cNvSpPr/>
          <p:nvPr/>
        </p:nvSpPr>
        <p:spPr>
          <a:xfrm>
            <a:off x="646567" y="1479479"/>
            <a:ext cx="10787870" cy="4345968"/>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43FC40-79A1-2375-BA95-9E749F76CB5F}"/>
              </a:ext>
            </a:extLst>
          </p:cNvPr>
          <p:cNvSpPr>
            <a:spLocks noGrp="1"/>
          </p:cNvSpPr>
          <p:nvPr>
            <p:ph type="title"/>
          </p:nvPr>
        </p:nvSpPr>
        <p:spPr>
          <a:xfrm>
            <a:off x="646567" y="1650687"/>
            <a:ext cx="5167637" cy="568732"/>
          </a:xfrm>
        </p:spPr>
        <p:txBody>
          <a:bodyPr>
            <a:noAutofit/>
          </a:bodyPr>
          <a:lstStyle/>
          <a:p>
            <a:pPr algn="ctr"/>
            <a:r>
              <a:rPr lang="en-US" sz="3000" b="1" dirty="0"/>
              <a:t>Explore the motivation:</a:t>
            </a:r>
          </a:p>
        </p:txBody>
      </p:sp>
      <p:sp>
        <p:nvSpPr>
          <p:cNvPr id="7" name="Content Placeholder 2">
            <a:extLst>
              <a:ext uri="{FF2B5EF4-FFF2-40B4-BE49-F238E27FC236}">
                <a16:creationId xmlns:a16="http://schemas.microsoft.com/office/drawing/2014/main" id="{308A4C5B-AA69-C4E8-0EEE-AC2C4AC37793}"/>
              </a:ext>
            </a:extLst>
          </p:cNvPr>
          <p:cNvSpPr txBox="1">
            <a:spLocks/>
          </p:cNvSpPr>
          <p:nvPr/>
        </p:nvSpPr>
        <p:spPr>
          <a:xfrm>
            <a:off x="990770" y="2082963"/>
            <a:ext cx="10210460" cy="329555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25D90"/>
              </a:buClr>
            </a:pPr>
            <a:r>
              <a:rPr lang="en-US" dirty="0"/>
              <a:t>They think it’s a great gift or that their child will be excited. </a:t>
            </a:r>
            <a:br>
              <a:rPr lang="en-US" dirty="0"/>
            </a:br>
            <a:r>
              <a:rPr lang="en-US" dirty="0"/>
              <a:t>(This happens a lot!) </a:t>
            </a:r>
          </a:p>
          <a:p>
            <a:pPr>
              <a:buClr>
                <a:srgbClr val="625D90"/>
              </a:buClr>
            </a:pPr>
            <a:r>
              <a:rPr lang="en-US" dirty="0"/>
              <a:t>The child’s friends and classmates have phones, and they feel left out, or parents are concerned that they might feel excluded</a:t>
            </a:r>
          </a:p>
          <a:p>
            <a:pPr>
              <a:buClr>
                <a:srgbClr val="625D90"/>
              </a:buClr>
            </a:pPr>
            <a:r>
              <a:rPr lang="en-US" dirty="0"/>
              <a:t>The child seems old enough and is mature and responsible</a:t>
            </a:r>
          </a:p>
          <a:p>
            <a:pPr>
              <a:buClr>
                <a:srgbClr val="625D90"/>
              </a:buClr>
            </a:pPr>
            <a:r>
              <a:rPr lang="en-US" dirty="0"/>
              <a:t>The child needs a phone for safety or medical reasons  </a:t>
            </a:r>
          </a:p>
        </p:txBody>
      </p:sp>
      <p:sp>
        <p:nvSpPr>
          <p:cNvPr id="10" name="TextBox 9">
            <a:extLst>
              <a:ext uri="{FF2B5EF4-FFF2-40B4-BE49-F238E27FC236}">
                <a16:creationId xmlns:a16="http://schemas.microsoft.com/office/drawing/2014/main" id="{61445D9F-2909-ECF7-FB52-FE464A915B51}"/>
              </a:ext>
            </a:extLst>
          </p:cNvPr>
          <p:cNvSpPr txBox="1"/>
          <p:nvPr/>
        </p:nvSpPr>
        <p:spPr>
          <a:xfrm>
            <a:off x="646567" y="475049"/>
            <a:ext cx="10787870" cy="553998"/>
          </a:xfrm>
          <a:prstGeom prst="rect">
            <a:avLst/>
          </a:prstGeom>
          <a:noFill/>
        </p:spPr>
        <p:txBody>
          <a:bodyPr wrap="square">
            <a:spAutoFit/>
          </a:bodyPr>
          <a:lstStyle/>
          <a:p>
            <a:pPr algn="ctr"/>
            <a:r>
              <a:rPr lang="en-US" sz="3000" b="1" dirty="0"/>
              <a:t>Example: A parent wants to give their child a smartphone</a:t>
            </a:r>
            <a:endParaRPr lang="en-US" sz="3000" dirty="0"/>
          </a:p>
        </p:txBody>
      </p:sp>
    </p:spTree>
    <p:extLst>
      <p:ext uri="{BB962C8B-B14F-4D97-AF65-F5344CB8AC3E}">
        <p14:creationId xmlns:p14="http://schemas.microsoft.com/office/powerpoint/2010/main" val="360612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9F795-65A3-9BD4-0B25-7722DFAC1AA6}"/>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3312818-4AA0-1BBE-8D4E-1B9459EA5665}"/>
              </a:ext>
            </a:extLst>
          </p:cNvPr>
          <p:cNvSpPr/>
          <p:nvPr/>
        </p:nvSpPr>
        <p:spPr>
          <a:xfrm>
            <a:off x="3888418" y="3630967"/>
            <a:ext cx="7434901" cy="2319796"/>
          </a:xfrm>
          <a:prstGeom prst="roundRect">
            <a:avLst/>
          </a:prstGeom>
          <a:solidFill>
            <a:srgbClr val="E6E5EF"/>
          </a:solidFill>
          <a:ln w="3175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3B6F7"/>
              </a:solidFill>
            </a:endParaRPr>
          </a:p>
        </p:txBody>
      </p:sp>
      <p:sp>
        <p:nvSpPr>
          <p:cNvPr id="2" name="Title 1">
            <a:extLst>
              <a:ext uri="{FF2B5EF4-FFF2-40B4-BE49-F238E27FC236}">
                <a16:creationId xmlns:a16="http://schemas.microsoft.com/office/drawing/2014/main" id="{BB7BD334-8A92-0063-141B-DD7531AE69EF}"/>
              </a:ext>
            </a:extLst>
          </p:cNvPr>
          <p:cNvSpPr>
            <a:spLocks noGrp="1"/>
          </p:cNvSpPr>
          <p:nvPr>
            <p:ph type="title"/>
          </p:nvPr>
        </p:nvSpPr>
        <p:spPr>
          <a:xfrm>
            <a:off x="3749941" y="496348"/>
            <a:ext cx="6017584" cy="1325563"/>
          </a:xfrm>
        </p:spPr>
        <p:txBody>
          <a:bodyPr>
            <a:normAutofit fontScale="90000"/>
          </a:bodyPr>
          <a:lstStyle/>
          <a:p>
            <a:pPr algn="ctr"/>
            <a:br>
              <a:rPr lang="en-US" b="1" dirty="0"/>
            </a:br>
            <a:r>
              <a:rPr lang="en-US" b="1" dirty="0"/>
              <a:t>A child’s first smartphone: </a:t>
            </a:r>
            <a:br>
              <a:rPr lang="en-US" b="1" dirty="0"/>
            </a:br>
            <a:r>
              <a:rPr lang="en-US" b="1" dirty="0"/>
              <a:t>What parents should know</a:t>
            </a:r>
            <a:br>
              <a:rPr lang="en-US" b="1" dirty="0"/>
            </a:br>
            <a:endParaRPr lang="en-US" dirty="0"/>
          </a:p>
        </p:txBody>
      </p:sp>
      <p:sp>
        <p:nvSpPr>
          <p:cNvPr id="3" name="Content Placeholder 2">
            <a:extLst>
              <a:ext uri="{FF2B5EF4-FFF2-40B4-BE49-F238E27FC236}">
                <a16:creationId xmlns:a16="http://schemas.microsoft.com/office/drawing/2014/main" id="{DF2820C5-4E6F-5E4F-6286-F6613B8257D2}"/>
              </a:ext>
            </a:extLst>
          </p:cNvPr>
          <p:cNvSpPr>
            <a:spLocks noGrp="1"/>
          </p:cNvSpPr>
          <p:nvPr>
            <p:ph idx="1"/>
          </p:nvPr>
        </p:nvSpPr>
        <p:spPr>
          <a:xfrm>
            <a:off x="3749941" y="2004850"/>
            <a:ext cx="7798212" cy="1241858"/>
          </a:xfrm>
        </p:spPr>
        <p:txBody>
          <a:bodyPr>
            <a:noAutofit/>
          </a:bodyPr>
          <a:lstStyle/>
          <a:p>
            <a:pPr marL="0" indent="0">
              <a:buNone/>
            </a:pPr>
            <a:r>
              <a:rPr lang="en-US" dirty="0"/>
              <a:t>There’s no specific age recommended by experts, but later is usually better to ensure a young person is mature and can use it responsibly </a:t>
            </a:r>
          </a:p>
        </p:txBody>
      </p:sp>
      <p:sp>
        <p:nvSpPr>
          <p:cNvPr id="4" name="TextBox 3">
            <a:extLst>
              <a:ext uri="{FF2B5EF4-FFF2-40B4-BE49-F238E27FC236}">
                <a16:creationId xmlns:a16="http://schemas.microsoft.com/office/drawing/2014/main" id="{241DA72F-C8ED-A553-396C-A488353054E4}"/>
              </a:ext>
            </a:extLst>
          </p:cNvPr>
          <p:cNvSpPr txBox="1"/>
          <p:nvPr/>
        </p:nvSpPr>
        <p:spPr>
          <a:xfrm>
            <a:off x="4139162" y="3810826"/>
            <a:ext cx="6978417" cy="1815882"/>
          </a:xfrm>
          <a:prstGeom prst="rect">
            <a:avLst/>
          </a:prstGeom>
          <a:noFill/>
        </p:spPr>
        <p:txBody>
          <a:bodyPr wrap="square">
            <a:spAutoFit/>
          </a:bodyPr>
          <a:lstStyle/>
          <a:p>
            <a:r>
              <a:rPr lang="en-US" sz="2800" b="1" dirty="0">
                <a:hlinkClick r:id="rId3"/>
              </a:rPr>
              <a:t>Unplugged Canada</a:t>
            </a:r>
            <a:r>
              <a:rPr lang="en-US" sz="2800" dirty="0"/>
              <a:t>, a national parent-led organization, encourages parents to wait until children are </a:t>
            </a:r>
            <a:r>
              <a:rPr lang="en-US" sz="2800" b="1" dirty="0"/>
              <a:t>at least 14 </a:t>
            </a:r>
            <a:r>
              <a:rPr lang="en-US" sz="2800" dirty="0"/>
              <a:t>before they get their first smartphone.</a:t>
            </a:r>
          </a:p>
        </p:txBody>
      </p:sp>
      <p:pic>
        <p:nvPicPr>
          <p:cNvPr id="7" name="Picture 6">
            <a:extLst>
              <a:ext uri="{FF2B5EF4-FFF2-40B4-BE49-F238E27FC236}">
                <a16:creationId xmlns:a16="http://schemas.microsoft.com/office/drawing/2014/main" id="{2BDF4257-D974-4D61-32E2-965287A7CDEA}"/>
              </a:ext>
            </a:extLst>
          </p:cNvPr>
          <p:cNvPicPr>
            <a:picLocks noChangeAspect="1"/>
          </p:cNvPicPr>
          <p:nvPr/>
        </p:nvPicPr>
        <p:blipFill>
          <a:blip r:embed="rId4"/>
          <a:srcRect l="20183" r="12949"/>
          <a:stretch>
            <a:fillRect/>
          </a:stretch>
        </p:blipFill>
        <p:spPr>
          <a:xfrm>
            <a:off x="0" y="0"/>
            <a:ext cx="3091919" cy="6858000"/>
          </a:xfrm>
          <a:prstGeom prst="rect">
            <a:avLst/>
          </a:prstGeom>
        </p:spPr>
      </p:pic>
      <p:sp>
        <p:nvSpPr>
          <p:cNvPr id="5" name="Freeform 10">
            <a:extLst>
              <a:ext uri="{FF2B5EF4-FFF2-40B4-BE49-F238E27FC236}">
                <a16:creationId xmlns:a16="http://schemas.microsoft.com/office/drawing/2014/main" id="{550821C1-794C-08B1-931C-024E4BB9FE79}"/>
              </a:ext>
            </a:extLst>
          </p:cNvPr>
          <p:cNvSpPr/>
          <p:nvPr/>
        </p:nvSpPr>
        <p:spPr>
          <a:xfrm rot="10800000">
            <a:off x="3078858" y="-9595"/>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228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841E4-855A-D0CF-79E7-C954C24CBC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6FB4342-C04B-12B4-53AD-53EEB2B9D142}"/>
              </a:ext>
            </a:extLst>
          </p:cNvPr>
          <p:cNvSpPr/>
          <p:nvPr/>
        </p:nvSpPr>
        <p:spPr>
          <a:xfrm>
            <a:off x="0" y="0"/>
            <a:ext cx="12192000" cy="6858000"/>
          </a:xfrm>
          <a:prstGeom prst="rect">
            <a:avLst/>
          </a:prstGeom>
          <a:solidFill>
            <a:srgbClr val="E6E5EF"/>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324635E-D789-D272-1B23-197C48F81977}"/>
              </a:ext>
            </a:extLst>
          </p:cNvPr>
          <p:cNvSpPr/>
          <p:nvPr/>
        </p:nvSpPr>
        <p:spPr>
          <a:xfrm>
            <a:off x="381000" y="428065"/>
            <a:ext cx="11430000" cy="5945993"/>
          </a:xfrm>
          <a:prstGeom prst="rect">
            <a:avLst/>
          </a:prstGeom>
          <a:solidFill>
            <a:schemeClr val="bg1"/>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E1E9C2A-A1E6-7D9F-F179-94B87A9C0CED}"/>
              </a:ext>
            </a:extLst>
          </p:cNvPr>
          <p:cNvPicPr>
            <a:picLocks noChangeAspect="1"/>
          </p:cNvPicPr>
          <p:nvPr/>
        </p:nvPicPr>
        <p:blipFill>
          <a:blip r:embed="rId3"/>
          <a:srcRect l="28198" t="3434" r="22518" b="6908"/>
          <a:stretch>
            <a:fillRect/>
          </a:stretch>
        </p:blipFill>
        <p:spPr>
          <a:xfrm>
            <a:off x="415431" y="468381"/>
            <a:ext cx="4814890" cy="5888424"/>
          </a:xfrm>
          <a:prstGeom prst="rect">
            <a:avLst/>
          </a:prstGeom>
        </p:spPr>
      </p:pic>
      <p:sp>
        <p:nvSpPr>
          <p:cNvPr id="3" name="TextBox 2">
            <a:extLst>
              <a:ext uri="{FF2B5EF4-FFF2-40B4-BE49-F238E27FC236}">
                <a16:creationId xmlns:a16="http://schemas.microsoft.com/office/drawing/2014/main" id="{44481B7D-9239-91C2-8160-9D6A285F28AD}"/>
              </a:ext>
            </a:extLst>
          </p:cNvPr>
          <p:cNvSpPr txBox="1"/>
          <p:nvPr/>
        </p:nvSpPr>
        <p:spPr>
          <a:xfrm>
            <a:off x="6096000" y="1900630"/>
            <a:ext cx="5095456" cy="3046988"/>
          </a:xfrm>
          <a:prstGeom prst="rect">
            <a:avLst/>
          </a:prstGeom>
          <a:noFill/>
        </p:spPr>
        <p:txBody>
          <a:bodyPr wrap="square" rtlCol="0">
            <a:spAutoFit/>
          </a:bodyPr>
          <a:lstStyle/>
          <a:p>
            <a:pPr>
              <a:spcAft>
                <a:spcPts val="600"/>
              </a:spcAft>
            </a:pPr>
            <a:r>
              <a:rPr lang="en-US" sz="3200" b="1" dirty="0"/>
              <a:t>For parents who do feel their child is ready, encourage them to create an agreement with rules and expectations for phone use.   </a:t>
            </a:r>
          </a:p>
        </p:txBody>
      </p:sp>
      <p:sp>
        <p:nvSpPr>
          <p:cNvPr id="9" name="Freeform 10">
            <a:extLst>
              <a:ext uri="{FF2B5EF4-FFF2-40B4-BE49-F238E27FC236}">
                <a16:creationId xmlns:a16="http://schemas.microsoft.com/office/drawing/2014/main" id="{DD388FD0-EA5F-8932-E365-CC46982C168E}"/>
              </a:ext>
            </a:extLst>
          </p:cNvPr>
          <p:cNvSpPr/>
          <p:nvPr/>
        </p:nvSpPr>
        <p:spPr>
          <a:xfrm rot="10800000">
            <a:off x="5228936" y="451126"/>
            <a:ext cx="45719" cy="5922931"/>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580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5674B-DD45-C428-F0F2-C29C98B752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85B0A7-704D-67DE-2397-F05DDC14636E}"/>
              </a:ext>
            </a:extLst>
          </p:cNvPr>
          <p:cNvSpPr/>
          <p:nvPr/>
        </p:nvSpPr>
        <p:spPr>
          <a:xfrm>
            <a:off x="0" y="0"/>
            <a:ext cx="12192000" cy="6858000"/>
          </a:xfrm>
          <a:prstGeom prst="rect">
            <a:avLst/>
          </a:prstGeom>
          <a:solidFill>
            <a:srgbClr val="E6E5EF"/>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B50FF0E-CF48-CFF8-4E66-B36978E9C6AC}"/>
              </a:ext>
            </a:extLst>
          </p:cNvPr>
          <p:cNvSpPr/>
          <p:nvPr/>
        </p:nvSpPr>
        <p:spPr>
          <a:xfrm>
            <a:off x="381000" y="475130"/>
            <a:ext cx="11430000" cy="6001870"/>
          </a:xfrm>
          <a:prstGeom prst="rect">
            <a:avLst/>
          </a:prstGeom>
          <a:solidFill>
            <a:schemeClr val="bg1"/>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645DC51-1820-4FA8-3E33-B2D347595E19}"/>
              </a:ext>
            </a:extLst>
          </p:cNvPr>
          <p:cNvSpPr txBox="1"/>
          <p:nvPr/>
        </p:nvSpPr>
        <p:spPr>
          <a:xfrm>
            <a:off x="915119" y="1249343"/>
            <a:ext cx="11086381" cy="2126323"/>
          </a:xfrm>
          <a:prstGeom prst="rect">
            <a:avLst/>
          </a:prstGeom>
        </p:spPr>
        <p:txBody>
          <a:bodyPr vert="horz" lIns="91440" tIns="45720" rIns="91440" bIns="45720" rtlCol="0" anchor="b">
            <a:noAutofit/>
          </a:bodyPr>
          <a:lstStyle/>
          <a:p>
            <a:pPr>
              <a:lnSpc>
                <a:spcPct val="90000"/>
              </a:lnSpc>
              <a:spcBef>
                <a:spcPts val="1000"/>
              </a:spcBef>
            </a:pPr>
            <a:r>
              <a:rPr lang="en-US" sz="2800" b="1" dirty="0"/>
              <a:t>Also, encourage parents to explore gradual ways for children </a:t>
            </a:r>
            <a:br>
              <a:rPr lang="en-US" sz="2800" b="1" dirty="0"/>
            </a:br>
            <a:r>
              <a:rPr lang="en-US" sz="2800" b="1" dirty="0"/>
              <a:t>to take on the responsibility of having a phone, such as: </a:t>
            </a:r>
          </a:p>
          <a:p>
            <a:pPr marL="342900" indent="-342900">
              <a:lnSpc>
                <a:spcPct val="90000"/>
              </a:lnSpc>
              <a:spcBef>
                <a:spcPts val="1000"/>
              </a:spcBef>
              <a:buFont typeface="Arial" panose="020B0604020202020204" pitchFamily="34" charset="0"/>
              <a:buChar char="•"/>
            </a:pPr>
            <a:r>
              <a:rPr lang="en-US" sz="2800" dirty="0"/>
              <a:t>Not installing social media apps on a child or teen’s smartphone</a:t>
            </a:r>
          </a:p>
          <a:p>
            <a:pPr marL="342900" indent="-342900">
              <a:lnSpc>
                <a:spcPct val="90000"/>
              </a:lnSpc>
              <a:spcBef>
                <a:spcPts val="1000"/>
              </a:spcBef>
              <a:buFont typeface="Arial" panose="020B0604020202020204" pitchFamily="34" charset="0"/>
              <a:buChar char="•"/>
            </a:pPr>
            <a:r>
              <a:rPr lang="en-US" sz="2800" dirty="0"/>
              <a:t>Selecting a phone for them that only allows texts and voice calls</a:t>
            </a:r>
          </a:p>
          <a:p>
            <a:pPr marL="342900" indent="-342900">
              <a:lnSpc>
                <a:spcPct val="90000"/>
              </a:lnSpc>
              <a:spcBef>
                <a:spcPts val="1000"/>
              </a:spcBef>
              <a:buFont typeface="Arial" panose="020B0604020202020204" pitchFamily="34" charset="0"/>
              <a:buChar char="•"/>
            </a:pPr>
            <a:r>
              <a:rPr lang="en-US" sz="2800" dirty="0"/>
              <a:t>Providing the child or teen with a shared “family” phone</a:t>
            </a:r>
          </a:p>
        </p:txBody>
      </p:sp>
      <p:sp>
        <p:nvSpPr>
          <p:cNvPr id="8" name="Title 1">
            <a:extLst>
              <a:ext uri="{FF2B5EF4-FFF2-40B4-BE49-F238E27FC236}">
                <a16:creationId xmlns:a16="http://schemas.microsoft.com/office/drawing/2014/main" id="{2A62544D-1EC8-99F6-97E0-029EF0965706}"/>
              </a:ext>
            </a:extLst>
          </p:cNvPr>
          <p:cNvSpPr>
            <a:spLocks noGrp="1"/>
          </p:cNvSpPr>
          <p:nvPr>
            <p:ph type="title"/>
          </p:nvPr>
        </p:nvSpPr>
        <p:spPr>
          <a:xfrm>
            <a:off x="2164869" y="3758173"/>
            <a:ext cx="9013994" cy="1168160"/>
          </a:xfrm>
        </p:spPr>
        <p:txBody>
          <a:bodyPr vert="horz" lIns="91440" tIns="45720" rIns="91440" bIns="45720" rtlCol="0" anchor="t">
            <a:noAutofit/>
          </a:bodyPr>
          <a:lstStyle/>
          <a:p>
            <a:r>
              <a:rPr lang="en-US" sz="2800" b="1" dirty="0">
                <a:latin typeface="+mn-lt"/>
              </a:rPr>
              <a:t>If parents feel pressured or aren’t sure whether their child is ready, encourage them to follow their instincts. </a:t>
            </a:r>
            <a:endParaRPr lang="en-US" sz="2800" dirty="0">
              <a:latin typeface="+mn-lt"/>
            </a:endParaRPr>
          </a:p>
        </p:txBody>
      </p:sp>
      <p:sp>
        <p:nvSpPr>
          <p:cNvPr id="5" name="TextBox 4">
            <a:extLst>
              <a:ext uri="{FF2B5EF4-FFF2-40B4-BE49-F238E27FC236}">
                <a16:creationId xmlns:a16="http://schemas.microsoft.com/office/drawing/2014/main" id="{3606A082-B65D-D01F-9A0C-C014A4957D64}"/>
              </a:ext>
            </a:extLst>
          </p:cNvPr>
          <p:cNvSpPr txBox="1"/>
          <p:nvPr/>
        </p:nvSpPr>
        <p:spPr>
          <a:xfrm>
            <a:off x="1261520" y="3463380"/>
            <a:ext cx="724878" cy="1631216"/>
          </a:xfrm>
          <a:prstGeom prst="rect">
            <a:avLst/>
          </a:prstGeom>
          <a:noFill/>
        </p:spPr>
        <p:txBody>
          <a:bodyPr wrap="square" rtlCol="0">
            <a:spAutoFit/>
          </a:bodyPr>
          <a:lstStyle/>
          <a:p>
            <a:r>
              <a:rPr lang="en-US" sz="10000" dirty="0">
                <a:solidFill>
                  <a:srgbClr val="625D90"/>
                </a:solidFill>
              </a:rPr>
              <a:t>*</a:t>
            </a:r>
          </a:p>
        </p:txBody>
      </p:sp>
      <p:sp>
        <p:nvSpPr>
          <p:cNvPr id="9" name="Title 1">
            <a:extLst>
              <a:ext uri="{FF2B5EF4-FFF2-40B4-BE49-F238E27FC236}">
                <a16:creationId xmlns:a16="http://schemas.microsoft.com/office/drawing/2014/main" id="{DCB5DC2D-9A54-65DC-B6F8-18B44E0F930B}"/>
              </a:ext>
            </a:extLst>
          </p:cNvPr>
          <p:cNvSpPr txBox="1">
            <a:spLocks/>
          </p:cNvSpPr>
          <p:nvPr/>
        </p:nvSpPr>
        <p:spPr>
          <a:xfrm>
            <a:off x="2217174" y="4855166"/>
            <a:ext cx="7757652" cy="5233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625D90"/>
                </a:solidFill>
                <a:latin typeface="+mn-lt"/>
              </a:rPr>
              <a:t>Parents know their child best. </a:t>
            </a:r>
            <a:endParaRPr lang="en-US" sz="2800" dirty="0">
              <a:solidFill>
                <a:srgbClr val="625D90"/>
              </a:solidFill>
              <a:latin typeface="+mn-lt"/>
            </a:endParaRPr>
          </a:p>
        </p:txBody>
      </p:sp>
    </p:spTree>
    <p:extLst>
      <p:ext uri="{BB962C8B-B14F-4D97-AF65-F5344CB8AC3E}">
        <p14:creationId xmlns:p14="http://schemas.microsoft.com/office/powerpoint/2010/main" val="170586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3541-B61A-7594-3737-376C8FD7DEE3}"/>
              </a:ext>
            </a:extLst>
          </p:cNvPr>
          <p:cNvSpPr>
            <a:spLocks noGrp="1"/>
          </p:cNvSpPr>
          <p:nvPr>
            <p:ph type="title"/>
          </p:nvPr>
        </p:nvSpPr>
        <p:spPr>
          <a:xfrm>
            <a:off x="5270500" y="1166066"/>
            <a:ext cx="6350370" cy="1325563"/>
          </a:xfrm>
        </p:spPr>
        <p:txBody>
          <a:bodyPr>
            <a:normAutofit/>
          </a:bodyPr>
          <a:lstStyle/>
          <a:p>
            <a:pPr algn="ctr"/>
            <a:r>
              <a:rPr lang="en-US" sz="4000" b="1" dirty="0"/>
              <a:t>Encouraging meaningful </a:t>
            </a:r>
            <a:br>
              <a:rPr lang="en-US" sz="4000" b="1" dirty="0"/>
            </a:br>
            <a:r>
              <a:rPr lang="en-US" sz="4000" b="1" dirty="0"/>
              <a:t>screen use</a:t>
            </a:r>
            <a:endParaRPr lang="en-US" sz="4000" dirty="0"/>
          </a:p>
        </p:txBody>
      </p:sp>
      <p:sp>
        <p:nvSpPr>
          <p:cNvPr id="3" name="Content Placeholder 2">
            <a:extLst>
              <a:ext uri="{FF2B5EF4-FFF2-40B4-BE49-F238E27FC236}">
                <a16:creationId xmlns:a16="http://schemas.microsoft.com/office/drawing/2014/main" id="{775447F5-39B5-D13A-0BF4-065269295925}"/>
              </a:ext>
            </a:extLst>
          </p:cNvPr>
          <p:cNvSpPr>
            <a:spLocks noGrp="1"/>
          </p:cNvSpPr>
          <p:nvPr>
            <p:ph idx="1"/>
          </p:nvPr>
        </p:nvSpPr>
        <p:spPr>
          <a:xfrm>
            <a:off x="5054599" y="2864550"/>
            <a:ext cx="6350370" cy="1141330"/>
          </a:xfrm>
        </p:spPr>
        <p:txBody>
          <a:bodyPr>
            <a:normAutofit/>
          </a:bodyPr>
          <a:lstStyle/>
          <a:p>
            <a:pPr marL="0" indent="0">
              <a:buNone/>
            </a:pPr>
            <a:r>
              <a:rPr lang="en-US" sz="3600" dirty="0"/>
              <a:t>Ensure children and teens’ screen use has purpose. </a:t>
            </a:r>
          </a:p>
          <a:p>
            <a:pPr marL="0" indent="0">
              <a:buNone/>
            </a:pPr>
            <a:endParaRPr lang="en-US" sz="3600" b="1" dirty="0"/>
          </a:p>
          <a:p>
            <a:pPr marL="0" indent="0">
              <a:buNone/>
            </a:pPr>
            <a:endParaRPr lang="en-US" b="1" dirty="0"/>
          </a:p>
          <a:p>
            <a:pPr marL="0" indent="0">
              <a:buNone/>
            </a:pPr>
            <a:endParaRPr lang="en-US" b="1" dirty="0"/>
          </a:p>
          <a:p>
            <a:pPr marL="0" indent="0">
              <a:buNone/>
            </a:pPr>
            <a:endParaRPr lang="en-US" dirty="0"/>
          </a:p>
        </p:txBody>
      </p:sp>
      <p:sp>
        <p:nvSpPr>
          <p:cNvPr id="4" name="Rectangle: Rounded Corners 3">
            <a:extLst>
              <a:ext uri="{FF2B5EF4-FFF2-40B4-BE49-F238E27FC236}">
                <a16:creationId xmlns:a16="http://schemas.microsoft.com/office/drawing/2014/main" id="{8BD382EA-ACF1-E97B-9AB2-45BBA08D19B1}"/>
              </a:ext>
            </a:extLst>
          </p:cNvPr>
          <p:cNvSpPr/>
          <p:nvPr/>
        </p:nvSpPr>
        <p:spPr>
          <a:xfrm>
            <a:off x="5270500" y="1211451"/>
            <a:ext cx="6350370" cy="1141331"/>
          </a:xfrm>
          <a:prstGeom prst="roundRect">
            <a:avLst/>
          </a:prstGeom>
          <a:no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66AA8BA-F657-5CCC-FFD3-646CF5C1A1B3}"/>
              </a:ext>
            </a:extLst>
          </p:cNvPr>
          <p:cNvPicPr>
            <a:picLocks noChangeAspect="1"/>
          </p:cNvPicPr>
          <p:nvPr/>
        </p:nvPicPr>
        <p:blipFill>
          <a:blip r:embed="rId2"/>
          <a:srcRect l="16360" t="1956" b="14405"/>
          <a:stretch>
            <a:fillRect/>
          </a:stretch>
        </p:blipFill>
        <p:spPr>
          <a:xfrm>
            <a:off x="0" y="0"/>
            <a:ext cx="4584467" cy="6858000"/>
          </a:xfrm>
          <a:prstGeom prst="rect">
            <a:avLst/>
          </a:prstGeom>
        </p:spPr>
      </p:pic>
      <p:sp>
        <p:nvSpPr>
          <p:cNvPr id="5" name="Content Placeholder 2">
            <a:extLst>
              <a:ext uri="{FF2B5EF4-FFF2-40B4-BE49-F238E27FC236}">
                <a16:creationId xmlns:a16="http://schemas.microsoft.com/office/drawing/2014/main" id="{D633DB58-495F-E0E8-D4A0-87DBB6FDC6B1}"/>
              </a:ext>
            </a:extLst>
          </p:cNvPr>
          <p:cNvSpPr txBox="1">
            <a:spLocks/>
          </p:cNvSpPr>
          <p:nvPr/>
        </p:nvSpPr>
        <p:spPr>
          <a:xfrm>
            <a:off x="5054599" y="4378801"/>
            <a:ext cx="6350370" cy="1141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Time online must be </a:t>
            </a:r>
            <a:r>
              <a:rPr lang="en-US" sz="3600" b="1" dirty="0">
                <a:solidFill>
                  <a:srgbClr val="00B0F0"/>
                </a:solidFill>
              </a:rPr>
              <a:t>safe</a:t>
            </a:r>
            <a:r>
              <a:rPr lang="en-US" sz="3600" dirty="0"/>
              <a:t> and </a:t>
            </a:r>
            <a:r>
              <a:rPr lang="en-US" sz="3600" b="1" dirty="0">
                <a:solidFill>
                  <a:srgbClr val="00B0F0"/>
                </a:solidFill>
              </a:rPr>
              <a:t>appropriate</a:t>
            </a:r>
            <a:r>
              <a:rPr lang="en-US" sz="3600" dirty="0"/>
              <a:t>. </a:t>
            </a:r>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dirty="0"/>
          </a:p>
        </p:txBody>
      </p:sp>
      <p:sp>
        <p:nvSpPr>
          <p:cNvPr id="7" name="Freeform 10">
            <a:extLst>
              <a:ext uri="{FF2B5EF4-FFF2-40B4-BE49-F238E27FC236}">
                <a16:creationId xmlns:a16="http://schemas.microsoft.com/office/drawing/2014/main" id="{AAFC64DF-2C98-6D86-986C-1F518BDBED94}"/>
              </a:ext>
            </a:extLst>
          </p:cNvPr>
          <p:cNvSpPr/>
          <p:nvPr/>
        </p:nvSpPr>
        <p:spPr>
          <a:xfrm rot="10800000">
            <a:off x="4584467" y="235"/>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00B0F0"/>
          </a:solidFill>
          <a:ln>
            <a:solidFill>
              <a:srgbClr val="00B0F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629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21D7177-61F3-CB30-B33F-59A401383FB7}"/>
              </a:ext>
            </a:extLst>
          </p:cNvPr>
          <p:cNvSpPr/>
          <p:nvPr/>
        </p:nvSpPr>
        <p:spPr>
          <a:xfrm>
            <a:off x="816429" y="1887794"/>
            <a:ext cx="10797452" cy="3824748"/>
          </a:xfrm>
          <a:prstGeom prst="round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3B6F7"/>
              </a:solidFill>
            </a:endParaRPr>
          </a:p>
        </p:txBody>
      </p:sp>
      <p:sp>
        <p:nvSpPr>
          <p:cNvPr id="3" name="Content Placeholder 2">
            <a:extLst>
              <a:ext uri="{FF2B5EF4-FFF2-40B4-BE49-F238E27FC236}">
                <a16:creationId xmlns:a16="http://schemas.microsoft.com/office/drawing/2014/main" id="{324F2BAA-3828-6D3F-5F97-E12DA9F3DBC7}"/>
              </a:ext>
            </a:extLst>
          </p:cNvPr>
          <p:cNvSpPr>
            <a:spLocks noGrp="1"/>
          </p:cNvSpPr>
          <p:nvPr>
            <p:ph idx="1"/>
          </p:nvPr>
        </p:nvSpPr>
        <p:spPr>
          <a:xfrm>
            <a:off x="1050524" y="4271993"/>
            <a:ext cx="10227075" cy="1243904"/>
          </a:xfrm>
        </p:spPr>
        <p:txBody>
          <a:bodyPr>
            <a:noAutofit/>
          </a:bodyPr>
          <a:lstStyle/>
          <a:p>
            <a:r>
              <a:rPr lang="en-US" dirty="0"/>
              <a:t>Develop a Family Media Plan that reflects each family member’s health, education and entertainments needs, considers screen use outside the home, and evolves as children grow and mature. </a:t>
            </a:r>
          </a:p>
        </p:txBody>
      </p:sp>
      <p:sp>
        <p:nvSpPr>
          <p:cNvPr id="4" name="TextBox 3">
            <a:extLst>
              <a:ext uri="{FF2B5EF4-FFF2-40B4-BE49-F238E27FC236}">
                <a16:creationId xmlns:a16="http://schemas.microsoft.com/office/drawing/2014/main" id="{41F18733-B7E5-CE0C-8023-2D03E5975BCC}"/>
              </a:ext>
            </a:extLst>
          </p:cNvPr>
          <p:cNvSpPr txBox="1"/>
          <p:nvPr/>
        </p:nvSpPr>
        <p:spPr>
          <a:xfrm>
            <a:off x="816429" y="2056103"/>
            <a:ext cx="4777250" cy="553998"/>
          </a:xfrm>
          <a:prstGeom prst="rect">
            <a:avLst/>
          </a:prstGeom>
          <a:noFill/>
        </p:spPr>
        <p:txBody>
          <a:bodyPr wrap="square" rtlCol="0">
            <a:spAutoFit/>
          </a:bodyPr>
          <a:lstStyle/>
          <a:p>
            <a:pPr algn="ctr"/>
            <a:r>
              <a:rPr lang="en-US" sz="3000" b="1" dirty="0"/>
              <a:t>Encourage parents to:</a:t>
            </a:r>
          </a:p>
        </p:txBody>
      </p:sp>
      <p:sp>
        <p:nvSpPr>
          <p:cNvPr id="6" name="TextBox 5">
            <a:extLst>
              <a:ext uri="{FF2B5EF4-FFF2-40B4-BE49-F238E27FC236}">
                <a16:creationId xmlns:a16="http://schemas.microsoft.com/office/drawing/2014/main" id="{4F883242-1F57-7C6F-DF4C-1028A97C3E14}"/>
              </a:ext>
            </a:extLst>
          </p:cNvPr>
          <p:cNvSpPr txBox="1"/>
          <p:nvPr/>
        </p:nvSpPr>
        <p:spPr>
          <a:xfrm>
            <a:off x="1189703" y="592319"/>
            <a:ext cx="10294374" cy="1138773"/>
          </a:xfrm>
          <a:prstGeom prst="rect">
            <a:avLst/>
          </a:prstGeom>
          <a:noFill/>
        </p:spPr>
        <p:txBody>
          <a:bodyPr wrap="square">
            <a:spAutoFit/>
          </a:bodyPr>
          <a:lstStyle/>
          <a:p>
            <a:r>
              <a:rPr lang="en-US" sz="3400" b="1" dirty="0"/>
              <a:t>Example: A parent worries about what their child is seeing online</a:t>
            </a:r>
            <a:endParaRPr lang="en-US" sz="3400" dirty="0"/>
          </a:p>
        </p:txBody>
      </p:sp>
      <p:sp>
        <p:nvSpPr>
          <p:cNvPr id="7" name="Content Placeholder 2">
            <a:extLst>
              <a:ext uri="{FF2B5EF4-FFF2-40B4-BE49-F238E27FC236}">
                <a16:creationId xmlns:a16="http://schemas.microsoft.com/office/drawing/2014/main" id="{E12CF2C3-2CD7-C0FD-17D6-3FDF52E318D7}"/>
              </a:ext>
            </a:extLst>
          </p:cNvPr>
          <p:cNvSpPr txBox="1">
            <a:spLocks/>
          </p:cNvSpPr>
          <p:nvPr/>
        </p:nvSpPr>
        <p:spPr>
          <a:xfrm>
            <a:off x="1050525" y="2747754"/>
            <a:ext cx="10325045" cy="1200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Co-view content or play video games with children and teens where possible. Talk about what they are seeing online, how they interact with others, and if they have questions or concerns. </a:t>
            </a:r>
          </a:p>
        </p:txBody>
      </p:sp>
    </p:spTree>
    <p:extLst>
      <p:ext uri="{BB962C8B-B14F-4D97-AF65-F5344CB8AC3E}">
        <p14:creationId xmlns:p14="http://schemas.microsoft.com/office/powerpoint/2010/main" val="383813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18F4-ECE5-7C37-4878-3A342C6B5097}"/>
              </a:ext>
            </a:extLst>
          </p:cNvPr>
          <p:cNvSpPr>
            <a:spLocks noGrp="1"/>
          </p:cNvSpPr>
          <p:nvPr>
            <p:ph type="title"/>
          </p:nvPr>
        </p:nvSpPr>
        <p:spPr>
          <a:xfrm>
            <a:off x="5880100" y="628641"/>
            <a:ext cx="5092700" cy="1325563"/>
          </a:xfrm>
        </p:spPr>
        <p:txBody>
          <a:bodyPr>
            <a:normAutofit/>
          </a:bodyPr>
          <a:lstStyle/>
          <a:p>
            <a:pPr algn="ctr"/>
            <a:r>
              <a:rPr lang="en-US" b="1" dirty="0">
                <a:latin typeface="+mn-lt"/>
              </a:rPr>
              <a:t>Model healthy screen use</a:t>
            </a:r>
            <a:endParaRPr lang="en-US" dirty="0">
              <a:latin typeface="+mn-lt"/>
            </a:endParaRPr>
          </a:p>
        </p:txBody>
      </p:sp>
      <p:sp>
        <p:nvSpPr>
          <p:cNvPr id="3" name="TextBox 2">
            <a:extLst>
              <a:ext uri="{FF2B5EF4-FFF2-40B4-BE49-F238E27FC236}">
                <a16:creationId xmlns:a16="http://schemas.microsoft.com/office/drawing/2014/main" id="{9BBE4D6F-5E78-DEE3-8B1D-CD1293D2A188}"/>
              </a:ext>
            </a:extLst>
          </p:cNvPr>
          <p:cNvSpPr txBox="1"/>
          <p:nvPr/>
        </p:nvSpPr>
        <p:spPr>
          <a:xfrm>
            <a:off x="5791201" y="2520920"/>
            <a:ext cx="5181600" cy="1938992"/>
          </a:xfrm>
          <a:prstGeom prst="rect">
            <a:avLst/>
          </a:prstGeom>
          <a:noFill/>
        </p:spPr>
        <p:txBody>
          <a:bodyPr wrap="square" rtlCol="0">
            <a:spAutoFit/>
          </a:bodyPr>
          <a:lstStyle/>
          <a:p>
            <a:r>
              <a:rPr lang="en-US" sz="4000" dirty="0"/>
              <a:t>Children and teens notice how parents use their own devices. </a:t>
            </a:r>
          </a:p>
        </p:txBody>
      </p:sp>
      <p:sp>
        <p:nvSpPr>
          <p:cNvPr id="4" name="Rectangle: Rounded Corners 3">
            <a:extLst>
              <a:ext uri="{FF2B5EF4-FFF2-40B4-BE49-F238E27FC236}">
                <a16:creationId xmlns:a16="http://schemas.microsoft.com/office/drawing/2014/main" id="{539061F5-76CB-432C-C964-3295D5DCE230}"/>
              </a:ext>
            </a:extLst>
          </p:cNvPr>
          <p:cNvSpPr/>
          <p:nvPr/>
        </p:nvSpPr>
        <p:spPr>
          <a:xfrm>
            <a:off x="5880100" y="550848"/>
            <a:ext cx="5092700" cy="1481151"/>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D9A352-57C6-B83B-B3C5-98B6540E59DA}"/>
              </a:ext>
            </a:extLst>
          </p:cNvPr>
          <p:cNvPicPr>
            <a:picLocks noChangeAspect="1"/>
          </p:cNvPicPr>
          <p:nvPr/>
        </p:nvPicPr>
        <p:blipFill>
          <a:blip r:embed="rId2"/>
          <a:srcRect l="1" t="1497" r="1212" b="9551"/>
          <a:stretch>
            <a:fillRect/>
          </a:stretch>
        </p:blipFill>
        <p:spPr>
          <a:xfrm>
            <a:off x="-520700" y="1"/>
            <a:ext cx="5067300" cy="6858000"/>
          </a:xfrm>
          <a:prstGeom prst="rect">
            <a:avLst/>
          </a:prstGeom>
        </p:spPr>
      </p:pic>
      <p:sp>
        <p:nvSpPr>
          <p:cNvPr id="5" name="Freeform 10">
            <a:extLst>
              <a:ext uri="{FF2B5EF4-FFF2-40B4-BE49-F238E27FC236}">
                <a16:creationId xmlns:a16="http://schemas.microsoft.com/office/drawing/2014/main" id="{C5F19551-BA67-90B8-9E1E-8F445DA47CA7}"/>
              </a:ext>
            </a:extLst>
          </p:cNvPr>
          <p:cNvSpPr/>
          <p:nvPr/>
        </p:nvSpPr>
        <p:spPr>
          <a:xfrm rot="10800000">
            <a:off x="4545139" y="235"/>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a:ln>
            <a:solidFill>
              <a:srgbClr val="FD9D62"/>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245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D3120F-1D3D-AB5E-59E1-E07B8115E065}"/>
              </a:ext>
            </a:extLst>
          </p:cNvPr>
          <p:cNvSpPr txBox="1"/>
          <p:nvPr/>
        </p:nvSpPr>
        <p:spPr>
          <a:xfrm>
            <a:off x="4488457" y="2078338"/>
            <a:ext cx="6810914" cy="1446550"/>
          </a:xfrm>
          <a:prstGeom prst="rect">
            <a:avLst/>
          </a:prstGeom>
          <a:noFill/>
        </p:spPr>
        <p:txBody>
          <a:bodyPr wrap="square">
            <a:spAutoFit/>
          </a:bodyPr>
          <a:lstStyle/>
          <a:p>
            <a:pPr marL="0" marR="0">
              <a:spcAft>
                <a:spcPts val="600"/>
              </a:spcAft>
              <a:buNone/>
            </a:pPr>
            <a:r>
              <a:rPr lang="en-US" sz="2200" b="1" kern="100" dirty="0">
                <a:effectLst/>
                <a:latin typeface="Aptos" panose="020B0004020202020204" pitchFamily="34" charset="0"/>
                <a:ea typeface="Aptos" panose="020B0004020202020204" pitchFamily="34" charset="0"/>
                <a:cs typeface="Times New Roman" panose="02020603050405020304" pitchFamily="18" charset="0"/>
              </a:rPr>
              <a:t>The Canadian </a:t>
            </a:r>
            <a:r>
              <a:rPr lang="en-US" sz="2200" b="1" kern="100" dirty="0" err="1">
                <a:effectLst/>
                <a:latin typeface="Aptos" panose="020B0004020202020204" pitchFamily="34" charset="0"/>
                <a:ea typeface="Aptos" panose="020B0004020202020204" pitchFamily="34" charset="0"/>
                <a:cs typeface="Times New Roman" panose="02020603050405020304" pitchFamily="18" charset="0"/>
              </a:rPr>
              <a:t>Paediatric</a:t>
            </a:r>
            <a:r>
              <a:rPr lang="en-US" sz="2200" b="1" kern="100" dirty="0">
                <a:effectLst/>
                <a:latin typeface="Aptos" panose="020B0004020202020204" pitchFamily="34" charset="0"/>
                <a:ea typeface="Aptos" panose="020B0004020202020204" pitchFamily="34" charset="0"/>
                <a:cs typeface="Times New Roman" panose="02020603050405020304" pitchFamily="18" charset="0"/>
              </a:rPr>
              <a:t> Society (CPS) </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is a national professional association representing nearly 4000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paediatricians</a:t>
            </a:r>
            <a:r>
              <a:rPr lang="en-US" sz="2200" kern="100" dirty="0">
                <a:latin typeface="Aptos" panose="020B0004020202020204" pitchFamily="34" charset="0"/>
                <a:ea typeface="Aptos" panose="020B0004020202020204" pitchFamily="34" charset="0"/>
                <a:cs typeface="Times New Roman" panose="02020603050405020304" pitchFamily="18" charset="0"/>
              </a:rPr>
              <a:t>. The CPS advocates and educates on a range of child and youth health issues.</a:t>
            </a:r>
            <a:endParaRPr lang="en-US" sz="2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6237DF1-6A42-3C27-9520-0C23FE3B0B67}"/>
              </a:ext>
            </a:extLst>
          </p:cNvPr>
          <p:cNvSpPr txBox="1"/>
          <p:nvPr/>
        </p:nvSpPr>
        <p:spPr>
          <a:xfrm>
            <a:off x="5093244" y="796852"/>
            <a:ext cx="2345514" cy="738664"/>
          </a:xfrm>
          <a:prstGeom prst="rect">
            <a:avLst/>
          </a:prstGeom>
          <a:noFill/>
        </p:spPr>
        <p:txBody>
          <a:bodyPr wrap="none" rtlCol="0">
            <a:spAutoFit/>
          </a:bodyPr>
          <a:lstStyle/>
          <a:p>
            <a:r>
              <a:rPr lang="en-US" sz="4200" b="1" dirty="0"/>
              <a:t>About us</a:t>
            </a:r>
          </a:p>
        </p:txBody>
      </p:sp>
      <p:sp>
        <p:nvSpPr>
          <p:cNvPr id="5" name="TextBox 4">
            <a:extLst>
              <a:ext uri="{FF2B5EF4-FFF2-40B4-BE49-F238E27FC236}">
                <a16:creationId xmlns:a16="http://schemas.microsoft.com/office/drawing/2014/main" id="{CDC7E053-7C6F-CBD1-D4D1-71CF1BAC905C}"/>
              </a:ext>
            </a:extLst>
          </p:cNvPr>
          <p:cNvSpPr txBox="1"/>
          <p:nvPr/>
        </p:nvSpPr>
        <p:spPr>
          <a:xfrm>
            <a:off x="4488457" y="4071437"/>
            <a:ext cx="6810914" cy="2019848"/>
          </a:xfrm>
          <a:prstGeom prst="rect">
            <a:avLst/>
          </a:prstGeom>
          <a:noFill/>
        </p:spPr>
        <p:txBody>
          <a:bodyPr wrap="square">
            <a:spAutoFit/>
          </a:bodyPr>
          <a:lstStyle/>
          <a:p>
            <a:pPr>
              <a:lnSpc>
                <a:spcPct val="115000"/>
              </a:lnSpc>
              <a:spcAft>
                <a:spcPts val="800"/>
              </a:spcAft>
            </a:pPr>
            <a:r>
              <a:rPr lang="en-US" sz="2200" b="1" kern="100" dirty="0">
                <a:effectLst/>
                <a:ea typeface="Aptos" panose="020B0004020202020204" pitchFamily="34" charset="0"/>
                <a:cs typeface="Times New Roman" panose="02020603050405020304" pitchFamily="18" charset="0"/>
              </a:rPr>
              <a:t>The Centre for Healthy Screen Use </a:t>
            </a:r>
            <a:r>
              <a:rPr lang="en-US" sz="2200" kern="100" dirty="0">
                <a:effectLst/>
                <a:ea typeface="Aptos" panose="020B0004020202020204" pitchFamily="34" charset="0"/>
                <a:cs typeface="Times New Roman" panose="02020603050405020304" pitchFamily="18" charset="0"/>
              </a:rPr>
              <a:t>was developed by the CPS to help health professionals, policymakers, families and community members </a:t>
            </a:r>
            <a:r>
              <a:rPr lang="en-US" sz="2200" kern="100" dirty="0">
                <a:ea typeface="Aptos" panose="020B0004020202020204" pitchFamily="34" charset="0"/>
                <a:cs typeface="Times New Roman" panose="02020603050405020304" pitchFamily="18" charset="0"/>
              </a:rPr>
              <a:t>in making evidence-based decisions about child and youth screen use that keeps young people safe online. </a:t>
            </a:r>
          </a:p>
        </p:txBody>
      </p:sp>
      <p:pic>
        <p:nvPicPr>
          <p:cNvPr id="6" name="Picture 5">
            <a:extLst>
              <a:ext uri="{FF2B5EF4-FFF2-40B4-BE49-F238E27FC236}">
                <a16:creationId xmlns:a16="http://schemas.microsoft.com/office/drawing/2014/main" id="{39B08C93-E779-A27F-9A13-837A56803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257" y="4601877"/>
            <a:ext cx="3296987" cy="634929"/>
          </a:xfrm>
          <a:prstGeom prst="rect">
            <a:avLst/>
          </a:prstGeom>
          <a:ln>
            <a:noFill/>
          </a:ln>
        </p:spPr>
      </p:pic>
      <p:pic>
        <p:nvPicPr>
          <p:cNvPr id="7" name="Picture 6">
            <a:extLst>
              <a:ext uri="{FF2B5EF4-FFF2-40B4-BE49-F238E27FC236}">
                <a16:creationId xmlns:a16="http://schemas.microsoft.com/office/drawing/2014/main" id="{86773005-AB93-1A40-6EAE-23EBED119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88" y="2304304"/>
            <a:ext cx="2055756" cy="1358482"/>
          </a:xfrm>
          <a:prstGeom prst="rect">
            <a:avLst/>
          </a:prstGeom>
        </p:spPr>
      </p:pic>
      <p:sp>
        <p:nvSpPr>
          <p:cNvPr id="9" name="Rectangle: Rounded Corners 8">
            <a:extLst>
              <a:ext uri="{FF2B5EF4-FFF2-40B4-BE49-F238E27FC236}">
                <a16:creationId xmlns:a16="http://schemas.microsoft.com/office/drawing/2014/main" id="{C4FBAE4D-B7DF-7BA8-BE19-2C5BFAC51C95}"/>
              </a:ext>
            </a:extLst>
          </p:cNvPr>
          <p:cNvSpPr/>
          <p:nvPr/>
        </p:nvSpPr>
        <p:spPr>
          <a:xfrm>
            <a:off x="4589251" y="758307"/>
            <a:ext cx="6526475" cy="815754"/>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25D90"/>
              </a:solidFill>
            </a:endParaRPr>
          </a:p>
        </p:txBody>
      </p:sp>
    </p:spTree>
    <p:extLst>
      <p:ext uri="{BB962C8B-B14F-4D97-AF65-F5344CB8AC3E}">
        <p14:creationId xmlns:p14="http://schemas.microsoft.com/office/powerpoint/2010/main" val="4223289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C3156-B601-E25E-AF24-4FC1425A1930}"/>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B73363D-93EB-C780-0BFC-499E73614B97}"/>
              </a:ext>
            </a:extLst>
          </p:cNvPr>
          <p:cNvSpPr/>
          <p:nvPr/>
        </p:nvSpPr>
        <p:spPr>
          <a:xfrm>
            <a:off x="953728" y="1505861"/>
            <a:ext cx="10187747" cy="4590140"/>
          </a:xfrm>
          <a:prstGeom prst="roundRect">
            <a:avLst/>
          </a:prstGeom>
          <a:noFill/>
          <a:ln w="5715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3B6F7"/>
              </a:solidFill>
            </a:endParaRPr>
          </a:p>
        </p:txBody>
      </p:sp>
      <p:sp>
        <p:nvSpPr>
          <p:cNvPr id="3" name="Content Placeholder 2">
            <a:extLst>
              <a:ext uri="{FF2B5EF4-FFF2-40B4-BE49-F238E27FC236}">
                <a16:creationId xmlns:a16="http://schemas.microsoft.com/office/drawing/2014/main" id="{A1660957-3380-8807-45F3-D5E2EF0ED337}"/>
              </a:ext>
            </a:extLst>
          </p:cNvPr>
          <p:cNvSpPr>
            <a:spLocks noGrp="1"/>
          </p:cNvSpPr>
          <p:nvPr>
            <p:ph idx="1"/>
          </p:nvPr>
        </p:nvSpPr>
        <p:spPr>
          <a:xfrm>
            <a:off x="1189980" y="2276166"/>
            <a:ext cx="9715242" cy="3643114"/>
          </a:xfrm>
        </p:spPr>
        <p:txBody>
          <a:bodyPr>
            <a:normAutofit/>
          </a:bodyPr>
          <a:lstStyle/>
          <a:p>
            <a:pPr fontAlgn="auto">
              <a:buClr>
                <a:srgbClr val="FD9D62"/>
              </a:buClr>
            </a:pPr>
            <a:r>
              <a:rPr lang="en-US" sz="2600" dirty="0">
                <a:solidFill>
                  <a:schemeClr val="dk1"/>
                </a:solidFill>
              </a:rPr>
              <a:t>Ignore devices or silence notifications during family time. </a:t>
            </a:r>
          </a:p>
          <a:p>
            <a:pPr>
              <a:buClr>
                <a:srgbClr val="FD9D62"/>
              </a:buClr>
            </a:pPr>
            <a:r>
              <a:rPr lang="en-US" sz="2600" dirty="0"/>
              <a:t>Schedule and enforce screen-free times, such as for shared meals. </a:t>
            </a:r>
          </a:p>
          <a:p>
            <a:pPr>
              <a:buClr>
                <a:srgbClr val="FD9D62"/>
              </a:buClr>
            </a:pPr>
            <a:r>
              <a:rPr lang="en-US" sz="2600" dirty="0"/>
              <a:t>Keep phones and other devices out of all bedrooms. </a:t>
            </a:r>
            <a:r>
              <a:rPr lang="en-US" sz="2600" dirty="0">
                <a:solidFill>
                  <a:schemeClr val="dk1"/>
                </a:solidFill>
              </a:rPr>
              <a:t>Having screens in bedrooms reduces sleep quality and quantity for young people.</a:t>
            </a:r>
          </a:p>
          <a:p>
            <a:pPr>
              <a:buClr>
                <a:srgbClr val="FD9D62"/>
              </a:buClr>
            </a:pPr>
            <a:r>
              <a:rPr lang="en-US" sz="2600" dirty="0"/>
              <a:t>Try hobbies that family members can do together.</a:t>
            </a:r>
          </a:p>
          <a:p>
            <a:pPr>
              <a:buClr>
                <a:srgbClr val="FD9D62"/>
              </a:buClr>
            </a:pPr>
            <a:r>
              <a:rPr lang="en-US" sz="2600" dirty="0"/>
              <a:t>Eliminate dangerous </a:t>
            </a:r>
            <a:r>
              <a:rPr lang="en-US" sz="2600" dirty="0" err="1"/>
              <a:t>behaviour</a:t>
            </a:r>
            <a:r>
              <a:rPr lang="en-US" sz="2600" dirty="0"/>
              <a:t> like texting and driving.</a:t>
            </a:r>
          </a:p>
        </p:txBody>
      </p:sp>
      <p:sp>
        <p:nvSpPr>
          <p:cNvPr id="4" name="TextBox 3">
            <a:extLst>
              <a:ext uri="{FF2B5EF4-FFF2-40B4-BE49-F238E27FC236}">
                <a16:creationId xmlns:a16="http://schemas.microsoft.com/office/drawing/2014/main" id="{93A92579-9C0C-EEEB-55C0-2576613D818D}"/>
              </a:ext>
            </a:extLst>
          </p:cNvPr>
          <p:cNvSpPr txBox="1"/>
          <p:nvPr/>
        </p:nvSpPr>
        <p:spPr>
          <a:xfrm>
            <a:off x="626053" y="1722168"/>
            <a:ext cx="5560100" cy="553998"/>
          </a:xfrm>
          <a:prstGeom prst="rect">
            <a:avLst/>
          </a:prstGeom>
          <a:noFill/>
        </p:spPr>
        <p:txBody>
          <a:bodyPr wrap="square" rtlCol="0">
            <a:spAutoFit/>
          </a:bodyPr>
          <a:lstStyle/>
          <a:p>
            <a:pPr algn="ctr"/>
            <a:r>
              <a:rPr lang="en-US" sz="3000" b="1" dirty="0"/>
              <a:t>Encourage parents to:</a:t>
            </a:r>
          </a:p>
        </p:txBody>
      </p:sp>
      <p:sp>
        <p:nvSpPr>
          <p:cNvPr id="2" name="Title 1">
            <a:extLst>
              <a:ext uri="{FF2B5EF4-FFF2-40B4-BE49-F238E27FC236}">
                <a16:creationId xmlns:a16="http://schemas.microsoft.com/office/drawing/2014/main" id="{B7BE0F1A-2588-36FE-E9C6-BA39EDC3EF79}"/>
              </a:ext>
            </a:extLst>
          </p:cNvPr>
          <p:cNvSpPr txBox="1">
            <a:spLocks/>
          </p:cNvSpPr>
          <p:nvPr/>
        </p:nvSpPr>
        <p:spPr>
          <a:xfrm>
            <a:off x="1386347" y="180297"/>
            <a:ext cx="84655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Example: Family members are often glued to devices</a:t>
            </a:r>
          </a:p>
        </p:txBody>
      </p:sp>
    </p:spTree>
    <p:extLst>
      <p:ext uri="{BB962C8B-B14F-4D97-AF65-F5344CB8AC3E}">
        <p14:creationId xmlns:p14="http://schemas.microsoft.com/office/powerpoint/2010/main" val="245167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0A26-EFBF-0597-AC28-77334651B6F6}"/>
              </a:ext>
            </a:extLst>
          </p:cNvPr>
          <p:cNvSpPr>
            <a:spLocks noGrp="1"/>
          </p:cNvSpPr>
          <p:nvPr>
            <p:ph type="title"/>
          </p:nvPr>
        </p:nvSpPr>
        <p:spPr>
          <a:xfrm>
            <a:off x="6595758" y="949325"/>
            <a:ext cx="4756606" cy="1325563"/>
          </a:xfrm>
        </p:spPr>
        <p:txBody>
          <a:bodyPr>
            <a:noAutofit/>
          </a:bodyPr>
          <a:lstStyle/>
          <a:p>
            <a:pPr algn="ctr"/>
            <a:r>
              <a:rPr lang="en-US" sz="3200" b="1" dirty="0">
                <a:latin typeface="+mn-lt"/>
              </a:rPr>
              <a:t>Monitor for signs of problematic screen use</a:t>
            </a:r>
            <a:endParaRPr lang="en-US" sz="3200" dirty="0">
              <a:latin typeface="+mn-lt"/>
            </a:endParaRPr>
          </a:p>
        </p:txBody>
      </p:sp>
      <p:sp>
        <p:nvSpPr>
          <p:cNvPr id="5" name="Title 1">
            <a:extLst>
              <a:ext uri="{FF2B5EF4-FFF2-40B4-BE49-F238E27FC236}">
                <a16:creationId xmlns:a16="http://schemas.microsoft.com/office/drawing/2014/main" id="{121FDD59-199F-F765-391F-BB8BD447A42D}"/>
              </a:ext>
            </a:extLst>
          </p:cNvPr>
          <p:cNvSpPr txBox="1">
            <a:spLocks/>
          </p:cNvSpPr>
          <p:nvPr/>
        </p:nvSpPr>
        <p:spPr>
          <a:xfrm>
            <a:off x="6595757" y="3575879"/>
            <a:ext cx="4528007" cy="1600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Helping children and teens learn healthy media habits can curb unhealthy screen use, but parents should watch for concerning signs.</a:t>
            </a:r>
          </a:p>
        </p:txBody>
      </p:sp>
      <p:sp>
        <p:nvSpPr>
          <p:cNvPr id="3" name="Rectangle: Rounded Corners 2">
            <a:extLst>
              <a:ext uri="{FF2B5EF4-FFF2-40B4-BE49-F238E27FC236}">
                <a16:creationId xmlns:a16="http://schemas.microsoft.com/office/drawing/2014/main" id="{0DF31FE2-2890-9CBE-5011-EFB85C72D1CD}"/>
              </a:ext>
            </a:extLst>
          </p:cNvPr>
          <p:cNvSpPr/>
          <p:nvPr/>
        </p:nvSpPr>
        <p:spPr>
          <a:xfrm>
            <a:off x="6595757" y="949325"/>
            <a:ext cx="4756606" cy="1325562"/>
          </a:xfrm>
          <a:prstGeom prst="roundRect">
            <a:avLst/>
          </a:prstGeom>
          <a:no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10">
            <a:extLst>
              <a:ext uri="{FF2B5EF4-FFF2-40B4-BE49-F238E27FC236}">
                <a16:creationId xmlns:a16="http://schemas.microsoft.com/office/drawing/2014/main" id="{4403CB7D-0C4A-E7EF-B607-C035793DF58E}"/>
              </a:ext>
            </a:extLst>
          </p:cNvPr>
          <p:cNvSpPr/>
          <p:nvPr/>
        </p:nvSpPr>
        <p:spPr>
          <a:xfrm rot="10800000">
            <a:off x="5867400" y="0"/>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FDFDD5B-FBAF-DF39-2058-845361ADCCE2}"/>
              </a:ext>
            </a:extLst>
          </p:cNvPr>
          <p:cNvPicPr>
            <a:picLocks noChangeAspect="1"/>
          </p:cNvPicPr>
          <p:nvPr/>
        </p:nvPicPr>
        <p:blipFill>
          <a:blip r:embed="rId2"/>
          <a:srcRect l="23720" t="140" r="10484"/>
          <a:stretch>
            <a:fillRect/>
          </a:stretch>
        </p:blipFill>
        <p:spPr>
          <a:xfrm>
            <a:off x="0" y="0"/>
            <a:ext cx="5867400" cy="6858000"/>
          </a:xfrm>
          <a:prstGeom prst="rect">
            <a:avLst/>
          </a:prstGeom>
        </p:spPr>
      </p:pic>
    </p:spTree>
    <p:extLst>
      <p:ext uri="{BB962C8B-B14F-4D97-AF65-F5344CB8AC3E}">
        <p14:creationId xmlns:p14="http://schemas.microsoft.com/office/powerpoint/2010/main" val="4002023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0ACA-7F27-912B-A97E-EEF1A5DA638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4BA7390-E44A-7488-BC69-719BB9AAE46E}"/>
              </a:ext>
            </a:extLst>
          </p:cNvPr>
          <p:cNvSpPr/>
          <p:nvPr/>
        </p:nvSpPr>
        <p:spPr>
          <a:xfrm>
            <a:off x="0" y="0"/>
            <a:ext cx="12192000" cy="6858000"/>
          </a:xfrm>
          <a:prstGeom prst="rect">
            <a:avLst/>
          </a:prstGeom>
          <a:solidFill>
            <a:srgbClr val="E6E5EF"/>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EABCA62-2E52-5061-18ED-79C1B9DEEF26}"/>
              </a:ext>
            </a:extLst>
          </p:cNvPr>
          <p:cNvSpPr/>
          <p:nvPr/>
        </p:nvSpPr>
        <p:spPr>
          <a:xfrm>
            <a:off x="381000" y="533400"/>
            <a:ext cx="11430000" cy="5943600"/>
          </a:xfrm>
          <a:prstGeom prst="rect">
            <a:avLst/>
          </a:prstGeom>
          <a:solidFill>
            <a:schemeClr val="bg1"/>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9B8463C-7AAA-2B58-16AB-A2B84FFF4639}"/>
              </a:ext>
            </a:extLst>
          </p:cNvPr>
          <p:cNvPicPr>
            <a:picLocks noChangeAspect="1"/>
          </p:cNvPicPr>
          <p:nvPr/>
        </p:nvPicPr>
        <p:blipFill>
          <a:blip r:embed="rId2"/>
          <a:srcRect l="5733" t="1816" b="420"/>
          <a:stretch>
            <a:fillRect/>
          </a:stretch>
        </p:blipFill>
        <p:spPr>
          <a:xfrm>
            <a:off x="408940" y="548968"/>
            <a:ext cx="3759055" cy="5918197"/>
          </a:xfrm>
          <a:prstGeom prst="rect">
            <a:avLst/>
          </a:prstGeom>
        </p:spPr>
      </p:pic>
      <p:sp>
        <p:nvSpPr>
          <p:cNvPr id="2" name="Title 1">
            <a:extLst>
              <a:ext uri="{FF2B5EF4-FFF2-40B4-BE49-F238E27FC236}">
                <a16:creationId xmlns:a16="http://schemas.microsoft.com/office/drawing/2014/main" id="{11C569A9-F0EF-2BA3-1A69-4C1DCE2C3B86}"/>
              </a:ext>
            </a:extLst>
          </p:cNvPr>
          <p:cNvSpPr>
            <a:spLocks noGrp="1"/>
          </p:cNvSpPr>
          <p:nvPr>
            <p:ph type="title"/>
          </p:nvPr>
        </p:nvSpPr>
        <p:spPr>
          <a:xfrm>
            <a:off x="4597254" y="381000"/>
            <a:ext cx="6908559" cy="1325563"/>
          </a:xfrm>
        </p:spPr>
        <p:txBody>
          <a:bodyPr>
            <a:normAutofit/>
          </a:bodyPr>
          <a:lstStyle/>
          <a:p>
            <a:r>
              <a:rPr lang="en-US" sz="3400" b="1" dirty="0">
                <a:latin typeface="+mn-lt"/>
              </a:rPr>
              <a:t>What are some concerning signs?</a:t>
            </a:r>
            <a:endParaRPr lang="en-US" sz="3400" dirty="0">
              <a:latin typeface="+mn-lt"/>
            </a:endParaRPr>
          </a:p>
        </p:txBody>
      </p:sp>
      <p:sp>
        <p:nvSpPr>
          <p:cNvPr id="6" name="Rectangle 1">
            <a:extLst>
              <a:ext uri="{FF2B5EF4-FFF2-40B4-BE49-F238E27FC236}">
                <a16:creationId xmlns:a16="http://schemas.microsoft.com/office/drawing/2014/main" id="{B913F280-A32E-FDE8-1A7D-D850539ADE31}"/>
              </a:ext>
            </a:extLst>
          </p:cNvPr>
          <p:cNvSpPr txBox="1">
            <a:spLocks noChangeArrowheads="1"/>
          </p:cNvSpPr>
          <p:nvPr/>
        </p:nvSpPr>
        <p:spPr bwMode="auto">
          <a:xfrm>
            <a:off x="4622655" y="1388397"/>
            <a:ext cx="6731145" cy="48320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a:lnSpc>
                <a:spcPct val="100000"/>
              </a:lnSpc>
              <a:buClr>
                <a:srgbClr val="625D90"/>
              </a:buClr>
            </a:pPr>
            <a:r>
              <a:rPr lang="en-US" altLang="en-US" dirty="0">
                <a:solidFill>
                  <a:srgbClr val="000000"/>
                </a:solidFill>
                <a:latin typeface="+mn-lt"/>
              </a:rPr>
              <a:t>Complaints about being bored or unhappy without access to technology.</a:t>
            </a:r>
          </a:p>
          <a:p>
            <a:pPr>
              <a:lnSpc>
                <a:spcPct val="100000"/>
              </a:lnSpc>
              <a:buClr>
                <a:srgbClr val="625D90"/>
              </a:buClr>
            </a:pPr>
            <a:r>
              <a:rPr lang="en-US" altLang="en-US" dirty="0">
                <a:solidFill>
                  <a:srgbClr val="000000"/>
                </a:solidFill>
                <a:latin typeface="+mn-lt"/>
              </a:rPr>
              <a:t>Oppositional </a:t>
            </a:r>
            <a:r>
              <a:rPr lang="en-US" altLang="en-US" dirty="0" err="1">
                <a:solidFill>
                  <a:srgbClr val="000000"/>
                </a:solidFill>
                <a:latin typeface="+mn-lt"/>
              </a:rPr>
              <a:t>behaviour</a:t>
            </a:r>
            <a:r>
              <a:rPr lang="en-US" altLang="en-US" dirty="0">
                <a:solidFill>
                  <a:srgbClr val="000000"/>
                </a:solidFill>
                <a:latin typeface="+mn-lt"/>
              </a:rPr>
              <a:t> in response to screen time limits.</a:t>
            </a:r>
          </a:p>
          <a:p>
            <a:pPr>
              <a:lnSpc>
                <a:spcPct val="100000"/>
              </a:lnSpc>
              <a:buClr>
                <a:srgbClr val="625D90"/>
              </a:buClr>
            </a:pPr>
            <a:r>
              <a:rPr lang="en-US" altLang="en-US" dirty="0">
                <a:solidFill>
                  <a:srgbClr val="000000"/>
                </a:solidFill>
                <a:latin typeface="+mn-lt"/>
              </a:rPr>
              <a:t>Screen use that interferes with sleep, school or face-to-face interactions.</a:t>
            </a:r>
          </a:p>
          <a:p>
            <a:pPr>
              <a:lnSpc>
                <a:spcPct val="100000"/>
              </a:lnSpc>
              <a:buClr>
                <a:srgbClr val="625D90"/>
              </a:buClr>
            </a:pPr>
            <a:r>
              <a:rPr lang="en-US" altLang="en-US" dirty="0">
                <a:solidFill>
                  <a:srgbClr val="000000"/>
                </a:solidFill>
                <a:latin typeface="+mn-lt"/>
              </a:rPr>
              <a:t>Screen time that interferes with offline play, physical activities or socializing in person.  </a:t>
            </a:r>
          </a:p>
          <a:p>
            <a:pPr>
              <a:lnSpc>
                <a:spcPct val="100000"/>
              </a:lnSpc>
              <a:buClr>
                <a:srgbClr val="625D90"/>
              </a:buClr>
            </a:pPr>
            <a:r>
              <a:rPr lang="en-US" altLang="en-US" dirty="0">
                <a:solidFill>
                  <a:srgbClr val="000000"/>
                </a:solidFill>
                <a:latin typeface="+mn-lt"/>
              </a:rPr>
              <a:t>Negative emotions following online interactions, gaming or texting.</a:t>
            </a:r>
          </a:p>
        </p:txBody>
      </p:sp>
      <p:sp>
        <p:nvSpPr>
          <p:cNvPr id="3" name="Freeform 10">
            <a:extLst>
              <a:ext uri="{FF2B5EF4-FFF2-40B4-BE49-F238E27FC236}">
                <a16:creationId xmlns:a16="http://schemas.microsoft.com/office/drawing/2014/main" id="{C90740A4-416F-106A-61CA-743E7C06F8C8}"/>
              </a:ext>
            </a:extLst>
          </p:cNvPr>
          <p:cNvSpPr/>
          <p:nvPr/>
        </p:nvSpPr>
        <p:spPr>
          <a:xfrm rot="10800000">
            <a:off x="4166438" y="533398"/>
            <a:ext cx="49815" cy="5943599"/>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345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0C44B9-1A69-C103-7929-7A9FD5DF138C}"/>
              </a:ext>
            </a:extLst>
          </p:cNvPr>
          <p:cNvSpPr/>
          <p:nvPr/>
        </p:nvSpPr>
        <p:spPr>
          <a:xfrm>
            <a:off x="838200" y="1646272"/>
            <a:ext cx="10515599" cy="4543338"/>
          </a:xfrm>
          <a:prstGeom prst="roundRect">
            <a:avLst/>
          </a:prstGeom>
          <a:noFill/>
          <a:ln w="5715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3B6F7"/>
              </a:solidFill>
            </a:endParaRPr>
          </a:p>
        </p:txBody>
      </p:sp>
      <p:sp>
        <p:nvSpPr>
          <p:cNvPr id="2" name="Title 1">
            <a:extLst>
              <a:ext uri="{FF2B5EF4-FFF2-40B4-BE49-F238E27FC236}">
                <a16:creationId xmlns:a16="http://schemas.microsoft.com/office/drawing/2014/main" id="{FBECDA45-731C-296D-414A-5EE96FC30356}"/>
              </a:ext>
            </a:extLst>
          </p:cNvPr>
          <p:cNvSpPr>
            <a:spLocks noGrp="1"/>
          </p:cNvSpPr>
          <p:nvPr>
            <p:ph type="title"/>
          </p:nvPr>
        </p:nvSpPr>
        <p:spPr>
          <a:xfrm>
            <a:off x="838200" y="668391"/>
            <a:ext cx="10515597" cy="783772"/>
          </a:xfrm>
        </p:spPr>
        <p:txBody>
          <a:bodyPr>
            <a:normAutofit/>
          </a:bodyPr>
          <a:lstStyle/>
          <a:p>
            <a:pPr algn="ctr">
              <a:lnSpc>
                <a:spcPct val="100000"/>
              </a:lnSpc>
            </a:pPr>
            <a:r>
              <a:rPr lang="en-US" sz="3800" b="1" dirty="0">
                <a:latin typeface="+mn-lt"/>
              </a:rPr>
              <a:t>Example: </a:t>
            </a:r>
            <a:r>
              <a:rPr lang="en-US" sz="3800" dirty="0">
                <a:latin typeface="+mn-lt"/>
              </a:rPr>
              <a:t>Child spends most free time online</a:t>
            </a:r>
            <a:endParaRPr lang="en-US" sz="3800" dirty="0"/>
          </a:p>
        </p:txBody>
      </p:sp>
      <p:sp>
        <p:nvSpPr>
          <p:cNvPr id="7" name="TextBox 6">
            <a:extLst>
              <a:ext uri="{FF2B5EF4-FFF2-40B4-BE49-F238E27FC236}">
                <a16:creationId xmlns:a16="http://schemas.microsoft.com/office/drawing/2014/main" id="{9C45D3C1-7215-0581-77C8-709B0F8CB148}"/>
              </a:ext>
            </a:extLst>
          </p:cNvPr>
          <p:cNvSpPr txBox="1"/>
          <p:nvPr/>
        </p:nvSpPr>
        <p:spPr>
          <a:xfrm>
            <a:off x="838200" y="1822976"/>
            <a:ext cx="10131769" cy="646331"/>
          </a:xfrm>
          <a:prstGeom prst="rect">
            <a:avLst/>
          </a:prstGeom>
          <a:noFill/>
        </p:spPr>
        <p:txBody>
          <a:bodyPr wrap="square" rtlCol="0">
            <a:spAutoFit/>
          </a:bodyPr>
          <a:lstStyle/>
          <a:p>
            <a:r>
              <a:rPr lang="en-US" dirty="0">
                <a:solidFill>
                  <a:schemeClr val="dk1"/>
                </a:solidFill>
              </a:rPr>
              <a:t> </a:t>
            </a:r>
          </a:p>
          <a:p>
            <a:endParaRPr lang="en-US" dirty="0"/>
          </a:p>
        </p:txBody>
      </p:sp>
      <p:sp>
        <p:nvSpPr>
          <p:cNvPr id="3" name="TextBox 2">
            <a:extLst>
              <a:ext uri="{FF2B5EF4-FFF2-40B4-BE49-F238E27FC236}">
                <a16:creationId xmlns:a16="http://schemas.microsoft.com/office/drawing/2014/main" id="{E8771E3E-E391-342A-8042-E863E495BAE4}"/>
              </a:ext>
            </a:extLst>
          </p:cNvPr>
          <p:cNvSpPr txBox="1"/>
          <p:nvPr/>
        </p:nvSpPr>
        <p:spPr>
          <a:xfrm>
            <a:off x="1385026" y="2346000"/>
            <a:ext cx="9667610" cy="3785652"/>
          </a:xfrm>
          <a:prstGeom prst="rect">
            <a:avLst/>
          </a:prstGeom>
          <a:noFill/>
        </p:spPr>
        <p:txBody>
          <a:bodyPr wrap="square" rtlCol="0">
            <a:spAutoFit/>
          </a:bodyPr>
          <a:lstStyle/>
          <a:p>
            <a:pPr marL="285750" indent="-285750">
              <a:buFont typeface="Arial" panose="020B0604020202020204" pitchFamily="34" charset="0"/>
              <a:buChar char="•"/>
            </a:pPr>
            <a:r>
              <a:rPr lang="en-US" sz="3000" dirty="0"/>
              <a:t>Talk to the child to see why they are spending so much time online. Sometimes it’s boredom!</a:t>
            </a:r>
          </a:p>
          <a:p>
            <a:pPr marL="285750" indent="-285750">
              <a:buFont typeface="Arial" panose="020B0604020202020204" pitchFamily="34" charset="0"/>
              <a:buChar char="•"/>
            </a:pPr>
            <a:r>
              <a:rPr lang="en-US" sz="3000" dirty="0"/>
              <a:t>Set limits and reflect on their own media habits to see if they can be a better role model.</a:t>
            </a:r>
          </a:p>
          <a:p>
            <a:pPr marL="285750" indent="-285750">
              <a:buFont typeface="Arial" panose="020B0604020202020204" pitchFamily="34" charset="0"/>
              <a:buChar char="•"/>
            </a:pPr>
            <a:r>
              <a:rPr lang="en-US" sz="3000" dirty="0"/>
              <a:t>Keep screens out of bedrooms, especially just before bedtime or overnight</a:t>
            </a:r>
          </a:p>
          <a:p>
            <a:pPr marL="285750" indent="-285750">
              <a:buFont typeface="Arial" panose="020B0604020202020204" pitchFamily="34" charset="0"/>
              <a:buChar char="•"/>
            </a:pPr>
            <a:r>
              <a:rPr lang="en-US" sz="3000" dirty="0"/>
              <a:t>Ask for support and resources if attempted changes at home don’t work.</a:t>
            </a:r>
          </a:p>
        </p:txBody>
      </p:sp>
      <p:sp>
        <p:nvSpPr>
          <p:cNvPr id="4" name="TextBox 3">
            <a:extLst>
              <a:ext uri="{FF2B5EF4-FFF2-40B4-BE49-F238E27FC236}">
                <a16:creationId xmlns:a16="http://schemas.microsoft.com/office/drawing/2014/main" id="{8A19BEE7-1B6A-08F4-6C0B-6F63A665BB84}"/>
              </a:ext>
            </a:extLst>
          </p:cNvPr>
          <p:cNvSpPr txBox="1"/>
          <p:nvPr/>
        </p:nvSpPr>
        <p:spPr>
          <a:xfrm>
            <a:off x="1644734" y="1822976"/>
            <a:ext cx="2508444" cy="584775"/>
          </a:xfrm>
          <a:prstGeom prst="rect">
            <a:avLst/>
          </a:prstGeom>
          <a:noFill/>
        </p:spPr>
        <p:txBody>
          <a:bodyPr wrap="none" rtlCol="0">
            <a:spAutoFit/>
          </a:bodyPr>
          <a:lstStyle/>
          <a:p>
            <a:r>
              <a:rPr lang="en-US" sz="3200" b="1" dirty="0"/>
              <a:t>Parents can:</a:t>
            </a:r>
          </a:p>
        </p:txBody>
      </p:sp>
    </p:spTree>
    <p:extLst>
      <p:ext uri="{BB962C8B-B14F-4D97-AF65-F5344CB8AC3E}">
        <p14:creationId xmlns:p14="http://schemas.microsoft.com/office/powerpoint/2010/main" val="1203697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BC5CF-0AE5-5644-7AE7-7F3FD1B81AF5}"/>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2CDF72E-ADA0-EF45-2B52-23CC867E1245}"/>
              </a:ext>
            </a:extLst>
          </p:cNvPr>
          <p:cNvSpPr txBox="1"/>
          <p:nvPr/>
        </p:nvSpPr>
        <p:spPr>
          <a:xfrm>
            <a:off x="992423" y="786803"/>
            <a:ext cx="9912657" cy="646331"/>
          </a:xfrm>
          <a:prstGeom prst="rect">
            <a:avLst/>
          </a:prstGeom>
          <a:noFill/>
        </p:spPr>
        <p:txBody>
          <a:bodyPr wrap="square" rtlCol="0">
            <a:spAutoFit/>
          </a:bodyPr>
          <a:lstStyle/>
          <a:p>
            <a:r>
              <a:rPr lang="en-US" sz="3600" b="1" dirty="0"/>
              <a:t>Key takeaways:</a:t>
            </a:r>
            <a:endParaRPr lang="en-US" sz="3400" b="1" dirty="0"/>
          </a:p>
        </p:txBody>
      </p:sp>
      <p:sp>
        <p:nvSpPr>
          <p:cNvPr id="2" name="Rectangle: Rounded Corners 1">
            <a:extLst>
              <a:ext uri="{FF2B5EF4-FFF2-40B4-BE49-F238E27FC236}">
                <a16:creationId xmlns:a16="http://schemas.microsoft.com/office/drawing/2014/main" id="{CFA94B08-90AA-83F6-AA74-2F38BD6F5F61}"/>
              </a:ext>
            </a:extLst>
          </p:cNvPr>
          <p:cNvSpPr/>
          <p:nvPr/>
        </p:nvSpPr>
        <p:spPr>
          <a:xfrm>
            <a:off x="692415" y="719796"/>
            <a:ext cx="10807167" cy="780347"/>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A63CF707-F840-6457-097E-041008B60B7E}"/>
              </a:ext>
            </a:extLst>
          </p:cNvPr>
          <p:cNvSpPr/>
          <p:nvPr/>
        </p:nvSpPr>
        <p:spPr>
          <a:xfrm>
            <a:off x="692415" y="1803043"/>
            <a:ext cx="10807166" cy="3748672"/>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3FCDC369-0972-3A0A-4C6D-908B90391256}"/>
              </a:ext>
            </a:extLst>
          </p:cNvPr>
          <p:cNvSpPr txBox="1">
            <a:spLocks/>
          </p:cNvSpPr>
          <p:nvPr/>
        </p:nvSpPr>
        <p:spPr>
          <a:xfrm>
            <a:off x="992424" y="2083703"/>
            <a:ext cx="9787194" cy="97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625D90"/>
              </a:buClr>
            </a:pPr>
            <a:r>
              <a:rPr lang="en-US" sz="3000" dirty="0"/>
              <a:t>Recreational screen use can be beneficial in moderation: no more than about 2 hours a day</a:t>
            </a:r>
          </a:p>
        </p:txBody>
      </p:sp>
      <p:sp>
        <p:nvSpPr>
          <p:cNvPr id="9" name="Content Placeholder 2">
            <a:extLst>
              <a:ext uri="{FF2B5EF4-FFF2-40B4-BE49-F238E27FC236}">
                <a16:creationId xmlns:a16="http://schemas.microsoft.com/office/drawing/2014/main" id="{31E123EE-E75C-F3D4-D40F-5640FC9A62BD}"/>
              </a:ext>
            </a:extLst>
          </p:cNvPr>
          <p:cNvSpPr txBox="1">
            <a:spLocks/>
          </p:cNvSpPr>
          <p:nvPr/>
        </p:nvSpPr>
        <p:spPr>
          <a:xfrm>
            <a:off x="984604" y="4379637"/>
            <a:ext cx="10222787" cy="97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625D90"/>
              </a:buClr>
            </a:pPr>
            <a:r>
              <a:rPr lang="en-US" sz="3200" dirty="0"/>
              <a:t>Online platform design puts young people at risk: their brains are still developing  </a:t>
            </a:r>
          </a:p>
        </p:txBody>
      </p:sp>
      <p:sp>
        <p:nvSpPr>
          <p:cNvPr id="12" name="Content Placeholder 2">
            <a:extLst>
              <a:ext uri="{FF2B5EF4-FFF2-40B4-BE49-F238E27FC236}">
                <a16:creationId xmlns:a16="http://schemas.microsoft.com/office/drawing/2014/main" id="{4A505EDB-17E4-8D8E-ABD6-2B11C2941636}"/>
              </a:ext>
            </a:extLst>
          </p:cNvPr>
          <p:cNvSpPr txBox="1">
            <a:spLocks/>
          </p:cNvSpPr>
          <p:nvPr/>
        </p:nvSpPr>
        <p:spPr>
          <a:xfrm>
            <a:off x="992423" y="3207560"/>
            <a:ext cx="10222787" cy="97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625D90"/>
              </a:buClr>
            </a:pPr>
            <a:r>
              <a:rPr lang="en-US" sz="3200" dirty="0"/>
              <a:t>Too much or inappropriate screen use can lead to poor mental health and well-being</a:t>
            </a:r>
          </a:p>
        </p:txBody>
      </p:sp>
    </p:spTree>
    <p:extLst>
      <p:ext uri="{BB962C8B-B14F-4D97-AF65-F5344CB8AC3E}">
        <p14:creationId xmlns:p14="http://schemas.microsoft.com/office/powerpoint/2010/main" val="263870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8428F-FBAD-FFD6-3283-367BCC5163A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EBF61FF-7F9C-3201-F20A-46015B2ED8C3}"/>
              </a:ext>
            </a:extLst>
          </p:cNvPr>
          <p:cNvSpPr txBox="1"/>
          <p:nvPr/>
        </p:nvSpPr>
        <p:spPr>
          <a:xfrm>
            <a:off x="992423" y="786803"/>
            <a:ext cx="9912657" cy="646331"/>
          </a:xfrm>
          <a:prstGeom prst="rect">
            <a:avLst/>
          </a:prstGeom>
          <a:noFill/>
        </p:spPr>
        <p:txBody>
          <a:bodyPr wrap="square" rtlCol="0">
            <a:spAutoFit/>
          </a:bodyPr>
          <a:lstStyle/>
          <a:p>
            <a:r>
              <a:rPr lang="en-US" sz="3600" b="1" dirty="0"/>
              <a:t>Key takeaways:</a:t>
            </a:r>
            <a:endParaRPr lang="en-US" sz="3400" b="1" dirty="0"/>
          </a:p>
        </p:txBody>
      </p:sp>
      <p:sp>
        <p:nvSpPr>
          <p:cNvPr id="2" name="Rectangle: Rounded Corners 1">
            <a:extLst>
              <a:ext uri="{FF2B5EF4-FFF2-40B4-BE49-F238E27FC236}">
                <a16:creationId xmlns:a16="http://schemas.microsoft.com/office/drawing/2014/main" id="{92BD1693-0850-6F4E-2481-B46ECBA5B929}"/>
              </a:ext>
            </a:extLst>
          </p:cNvPr>
          <p:cNvSpPr/>
          <p:nvPr/>
        </p:nvSpPr>
        <p:spPr>
          <a:xfrm>
            <a:off x="692415" y="719796"/>
            <a:ext cx="10807167" cy="780347"/>
          </a:xfrm>
          <a:prstGeom prst="roundRect">
            <a:avLst/>
          </a:prstGeom>
          <a:noFill/>
          <a:ln w="50800">
            <a:solidFill>
              <a:srgbClr val="73B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88715BA-5EAD-EA91-ABAB-A8B3961AA0D8}"/>
              </a:ext>
            </a:extLst>
          </p:cNvPr>
          <p:cNvSpPr/>
          <p:nvPr/>
        </p:nvSpPr>
        <p:spPr>
          <a:xfrm>
            <a:off x="692415" y="1803043"/>
            <a:ext cx="10807166" cy="3748672"/>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5995989C-7E51-0020-5D38-D0A1D397C38E}"/>
              </a:ext>
            </a:extLst>
          </p:cNvPr>
          <p:cNvSpPr txBox="1">
            <a:spLocks/>
          </p:cNvSpPr>
          <p:nvPr/>
        </p:nvSpPr>
        <p:spPr>
          <a:xfrm>
            <a:off x="992424" y="2019308"/>
            <a:ext cx="9787194" cy="972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625D90"/>
              </a:buClr>
            </a:pPr>
            <a:r>
              <a:rPr lang="en-US" sz="3000" dirty="0"/>
              <a:t>Despite the risks, there are ways to encourage healthier screen use by children and youth:</a:t>
            </a:r>
          </a:p>
        </p:txBody>
      </p:sp>
      <p:sp>
        <p:nvSpPr>
          <p:cNvPr id="4" name="Content Placeholder 2">
            <a:extLst>
              <a:ext uri="{FF2B5EF4-FFF2-40B4-BE49-F238E27FC236}">
                <a16:creationId xmlns:a16="http://schemas.microsoft.com/office/drawing/2014/main" id="{16D895A7-E162-6B4F-7AE3-1C9D4DE24C9B}"/>
              </a:ext>
            </a:extLst>
          </p:cNvPr>
          <p:cNvSpPr txBox="1">
            <a:spLocks/>
          </p:cNvSpPr>
          <p:nvPr/>
        </p:nvSpPr>
        <p:spPr>
          <a:xfrm>
            <a:off x="786361" y="2978836"/>
            <a:ext cx="9787194" cy="486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625D90"/>
              </a:buClr>
              <a:buFont typeface="Wingdings" panose="05000000000000000000" pitchFamily="2" charset="2"/>
              <a:buChar char="§"/>
            </a:pPr>
            <a:r>
              <a:rPr lang="en-US" sz="3000" dirty="0"/>
              <a:t>Set limits to </a:t>
            </a:r>
            <a:r>
              <a:rPr lang="en-US" sz="3000" b="1" dirty="0"/>
              <a:t>manage</a:t>
            </a:r>
            <a:r>
              <a:rPr lang="en-US" sz="3000" dirty="0"/>
              <a:t> screen use</a:t>
            </a:r>
          </a:p>
        </p:txBody>
      </p:sp>
      <p:sp>
        <p:nvSpPr>
          <p:cNvPr id="6" name="Content Placeholder 2">
            <a:extLst>
              <a:ext uri="{FF2B5EF4-FFF2-40B4-BE49-F238E27FC236}">
                <a16:creationId xmlns:a16="http://schemas.microsoft.com/office/drawing/2014/main" id="{B3CE360E-C862-507A-3896-625075E057C8}"/>
              </a:ext>
            </a:extLst>
          </p:cNvPr>
          <p:cNvSpPr txBox="1">
            <a:spLocks/>
          </p:cNvSpPr>
          <p:nvPr/>
        </p:nvSpPr>
        <p:spPr>
          <a:xfrm>
            <a:off x="786361" y="3588161"/>
            <a:ext cx="9787194" cy="452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625D90"/>
              </a:buClr>
              <a:buFont typeface="Wingdings" panose="05000000000000000000" pitchFamily="2" charset="2"/>
              <a:buChar char="§"/>
            </a:pPr>
            <a:r>
              <a:rPr lang="en-US" sz="3000" dirty="0"/>
              <a:t>Encourage </a:t>
            </a:r>
            <a:r>
              <a:rPr lang="en-US" sz="3000" b="1" dirty="0"/>
              <a:t>meaningful </a:t>
            </a:r>
            <a:r>
              <a:rPr lang="en-US" sz="3000" dirty="0"/>
              <a:t>(purposeful) use of devices</a:t>
            </a:r>
          </a:p>
        </p:txBody>
      </p:sp>
      <p:sp>
        <p:nvSpPr>
          <p:cNvPr id="7" name="Content Placeholder 2">
            <a:extLst>
              <a:ext uri="{FF2B5EF4-FFF2-40B4-BE49-F238E27FC236}">
                <a16:creationId xmlns:a16="http://schemas.microsoft.com/office/drawing/2014/main" id="{88B34D47-5A6A-46E2-1ECE-1D9EC11D1C41}"/>
              </a:ext>
            </a:extLst>
          </p:cNvPr>
          <p:cNvSpPr txBox="1">
            <a:spLocks/>
          </p:cNvSpPr>
          <p:nvPr/>
        </p:nvSpPr>
        <p:spPr>
          <a:xfrm>
            <a:off x="786361" y="4213768"/>
            <a:ext cx="9787194" cy="486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625D90"/>
              </a:buClr>
              <a:buFont typeface="Wingdings" panose="05000000000000000000" pitchFamily="2" charset="2"/>
              <a:buChar char="§"/>
            </a:pPr>
            <a:r>
              <a:rPr lang="en-US" sz="3000" b="1" dirty="0"/>
              <a:t>Model</a:t>
            </a:r>
            <a:r>
              <a:rPr lang="en-US" sz="3000" dirty="0"/>
              <a:t> responsible media use</a:t>
            </a:r>
          </a:p>
        </p:txBody>
      </p:sp>
      <p:sp>
        <p:nvSpPr>
          <p:cNvPr id="8" name="Content Placeholder 2">
            <a:extLst>
              <a:ext uri="{FF2B5EF4-FFF2-40B4-BE49-F238E27FC236}">
                <a16:creationId xmlns:a16="http://schemas.microsoft.com/office/drawing/2014/main" id="{202A540D-46CF-E151-1B2A-62602D990325}"/>
              </a:ext>
            </a:extLst>
          </p:cNvPr>
          <p:cNvSpPr txBox="1">
            <a:spLocks/>
          </p:cNvSpPr>
          <p:nvPr/>
        </p:nvSpPr>
        <p:spPr>
          <a:xfrm>
            <a:off x="786361" y="4834527"/>
            <a:ext cx="9787194" cy="4867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625D90"/>
              </a:buClr>
              <a:buFont typeface="Wingdings" panose="05000000000000000000" pitchFamily="2" charset="2"/>
              <a:buChar char="§"/>
            </a:pPr>
            <a:r>
              <a:rPr lang="en-US" sz="3000" b="1" dirty="0"/>
              <a:t>Monitor</a:t>
            </a:r>
            <a:r>
              <a:rPr lang="en-US" sz="3000" dirty="0"/>
              <a:t> for signs of problematic use and seek support</a:t>
            </a:r>
          </a:p>
        </p:txBody>
      </p:sp>
    </p:spTree>
    <p:extLst>
      <p:ext uri="{BB962C8B-B14F-4D97-AF65-F5344CB8AC3E}">
        <p14:creationId xmlns:p14="http://schemas.microsoft.com/office/powerpoint/2010/main" val="3429870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24576-D0B0-0D04-967F-54B27A6293D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7C85DD4-734D-6EFB-7D75-8BF646CBD11F}"/>
              </a:ext>
            </a:extLst>
          </p:cNvPr>
          <p:cNvGrpSpPr>
            <a:grpSpLocks noChangeAspect="1"/>
          </p:cNvGrpSpPr>
          <p:nvPr/>
        </p:nvGrpSpPr>
        <p:grpSpPr>
          <a:xfrm rot="10800000">
            <a:off x="10554911" y="0"/>
            <a:ext cx="484640" cy="6858000"/>
            <a:chOff x="0" y="0"/>
            <a:chExt cx="1821786" cy="13716000"/>
          </a:xfrm>
        </p:grpSpPr>
        <p:grpSp>
          <p:nvGrpSpPr>
            <p:cNvPr id="4" name="Group 3">
              <a:extLst>
                <a:ext uri="{FF2B5EF4-FFF2-40B4-BE49-F238E27FC236}">
                  <a16:creationId xmlns:a16="http://schemas.microsoft.com/office/drawing/2014/main" id="{18E7F172-7472-A0A5-8725-485583B3F61F}"/>
                </a:ext>
              </a:extLst>
            </p:cNvPr>
            <p:cNvGrpSpPr/>
            <p:nvPr/>
          </p:nvGrpSpPr>
          <p:grpSpPr>
            <a:xfrm>
              <a:off x="0" y="0"/>
              <a:ext cx="378594" cy="13716000"/>
              <a:chOff x="0" y="0"/>
              <a:chExt cx="91534" cy="3316173"/>
            </a:xfrm>
          </p:grpSpPr>
          <p:sp>
            <p:nvSpPr>
              <p:cNvPr id="9" name="Freeform 4">
                <a:extLst>
                  <a:ext uri="{FF2B5EF4-FFF2-40B4-BE49-F238E27FC236}">
                    <a16:creationId xmlns:a16="http://schemas.microsoft.com/office/drawing/2014/main" id="{A1926F94-0604-555B-0F0B-F81AF955FCC4}"/>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0" name="TextBox 5">
                <a:extLst>
                  <a:ext uri="{FF2B5EF4-FFF2-40B4-BE49-F238E27FC236}">
                    <a16:creationId xmlns:a16="http://schemas.microsoft.com/office/drawing/2014/main" id="{E366913F-A79C-1B07-83EA-263481C0F014}"/>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5" name="Group 6">
              <a:extLst>
                <a:ext uri="{FF2B5EF4-FFF2-40B4-BE49-F238E27FC236}">
                  <a16:creationId xmlns:a16="http://schemas.microsoft.com/office/drawing/2014/main" id="{9B8D0D53-14C6-6BA7-B3D8-72033DD4E0F5}"/>
                </a:ext>
              </a:extLst>
            </p:cNvPr>
            <p:cNvGrpSpPr/>
            <p:nvPr/>
          </p:nvGrpSpPr>
          <p:grpSpPr>
            <a:xfrm>
              <a:off x="712996" y="0"/>
              <a:ext cx="378594" cy="13716000"/>
              <a:chOff x="0" y="0"/>
              <a:chExt cx="91534" cy="3316173"/>
            </a:xfrm>
          </p:grpSpPr>
          <p:sp>
            <p:nvSpPr>
              <p:cNvPr id="7" name="Freeform 7">
                <a:extLst>
                  <a:ext uri="{FF2B5EF4-FFF2-40B4-BE49-F238E27FC236}">
                    <a16:creationId xmlns:a16="http://schemas.microsoft.com/office/drawing/2014/main" id="{9CF409C0-3481-2EE4-BCE2-CEE0155C233B}"/>
                  </a:ext>
                </a:extLst>
              </p:cNvPr>
              <p:cNvSpPr/>
              <p:nvPr/>
            </p:nvSpPr>
            <p:spPr>
              <a:xfrm>
                <a:off x="0" y="0"/>
                <a:ext cx="91534" cy="3316173"/>
              </a:xfrm>
              <a:custGeom>
                <a:avLst/>
                <a:gdLst/>
                <a:ahLst/>
                <a:cxnLst/>
                <a:rect l="l" t="t" r="r" b="b"/>
                <a:pathLst>
                  <a:path w="91534" h="3316173">
                    <a:moveTo>
                      <a:pt x="0" y="0"/>
                    </a:moveTo>
                    <a:lnTo>
                      <a:pt x="91534" y="0"/>
                    </a:lnTo>
                    <a:lnTo>
                      <a:pt x="91534" y="3316173"/>
                    </a:lnTo>
                    <a:lnTo>
                      <a:pt x="0" y="3316173"/>
                    </a:lnTo>
                    <a:close/>
                  </a:path>
                </a:pathLst>
              </a:custGeom>
              <a:solidFill>
                <a:srgbClr val="73B6F7"/>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21215CA6-0C84-6BCF-4D81-4AA776D3AA5C}"/>
                  </a:ext>
                </a:extLst>
              </p:cNvPr>
              <p:cNvSpPr txBox="1"/>
              <p:nvPr/>
            </p:nvSpPr>
            <p:spPr>
              <a:xfrm>
                <a:off x="0" y="-47625"/>
                <a:ext cx="91534" cy="3363798"/>
              </a:xfrm>
              <a:prstGeom prst="rect">
                <a:avLst/>
              </a:prstGeom>
            </p:spPr>
            <p:txBody>
              <a:bodyPr lIns="36893" tIns="36893" rIns="36893" bIns="36893" rtlCol="0" anchor="ctr"/>
              <a:lstStyle/>
              <a:p>
                <a:pPr algn="ctr">
                  <a:lnSpc>
                    <a:spcPts val="3110"/>
                  </a:lnSpc>
                </a:pPr>
                <a:endParaRPr sz="1600">
                  <a:latin typeface="Calibri" panose="020F0502020204030204" pitchFamily="34" charset="0"/>
                  <a:ea typeface="Calibri" panose="020F0502020204030204" pitchFamily="34" charset="0"/>
                  <a:cs typeface="Calibri" panose="020F0502020204030204" pitchFamily="34" charset="0"/>
                </a:endParaRPr>
              </a:p>
            </p:txBody>
          </p:sp>
        </p:grpSp>
        <p:sp>
          <p:nvSpPr>
            <p:cNvPr id="6" name="Freeform 10">
              <a:extLst>
                <a:ext uri="{FF2B5EF4-FFF2-40B4-BE49-F238E27FC236}">
                  <a16:creationId xmlns:a16="http://schemas.microsoft.com/office/drawing/2014/main" id="{22ED873B-A31E-1840-B2DD-394C7B4F7366}"/>
                </a:ext>
              </a:extLst>
            </p:cNvPr>
            <p:cNvSpPr/>
            <p:nvPr/>
          </p:nvSpPr>
          <p:spPr>
            <a:xfrm>
              <a:off x="1443192" y="0"/>
              <a:ext cx="378594" cy="13716000"/>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p:spPr>
          <p: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4EAB7B11-639C-A1B7-F284-BD037184F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998" y="5277652"/>
            <a:ext cx="4373677" cy="842276"/>
          </a:xfrm>
          <a:prstGeom prst="rect">
            <a:avLst/>
          </a:prstGeom>
          <a:ln>
            <a:noFill/>
          </a:ln>
        </p:spPr>
      </p:pic>
      <p:pic>
        <p:nvPicPr>
          <p:cNvPr id="12" name="Picture 11">
            <a:extLst>
              <a:ext uri="{FF2B5EF4-FFF2-40B4-BE49-F238E27FC236}">
                <a16:creationId xmlns:a16="http://schemas.microsoft.com/office/drawing/2014/main" id="{D2F2ABA2-FAC3-4907-DB4E-97912E8B6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532" y="5056436"/>
            <a:ext cx="1609356" cy="1063492"/>
          </a:xfrm>
          <a:prstGeom prst="rect">
            <a:avLst/>
          </a:prstGeom>
        </p:spPr>
      </p:pic>
      <p:sp>
        <p:nvSpPr>
          <p:cNvPr id="13" name="Content Placeholder 2">
            <a:extLst>
              <a:ext uri="{FF2B5EF4-FFF2-40B4-BE49-F238E27FC236}">
                <a16:creationId xmlns:a16="http://schemas.microsoft.com/office/drawing/2014/main" id="{0AC8296F-0EF0-421A-BDA9-F5A57D6E2D76}"/>
              </a:ext>
            </a:extLst>
          </p:cNvPr>
          <p:cNvSpPr>
            <a:spLocks noGrp="1"/>
          </p:cNvSpPr>
          <p:nvPr>
            <p:ph idx="1"/>
          </p:nvPr>
        </p:nvSpPr>
        <p:spPr>
          <a:xfrm>
            <a:off x="1181733" y="991222"/>
            <a:ext cx="8529059" cy="934828"/>
          </a:xfrm>
        </p:spPr>
        <p:txBody>
          <a:bodyPr>
            <a:noAutofit/>
          </a:bodyPr>
          <a:lstStyle/>
          <a:p>
            <a:pPr marL="0" indent="0">
              <a:lnSpc>
                <a:spcPct val="100000"/>
              </a:lnSpc>
              <a:spcBef>
                <a:spcPts val="0"/>
              </a:spcBef>
              <a:buNone/>
            </a:pPr>
            <a:r>
              <a:rPr lang="en-US" sz="3600" b="1" dirty="0"/>
              <a:t>Visit the Centre for Healthy Screen Use </a:t>
            </a:r>
          </a:p>
          <a:p>
            <a:pPr marL="0" indent="0">
              <a:lnSpc>
                <a:spcPct val="100000"/>
              </a:lnSpc>
              <a:spcBef>
                <a:spcPts val="0"/>
              </a:spcBef>
              <a:buNone/>
            </a:pPr>
            <a:r>
              <a:rPr lang="en-US" sz="3600" b="1" dirty="0"/>
              <a:t>for more information and resources</a:t>
            </a:r>
          </a:p>
        </p:txBody>
      </p:sp>
      <p:sp>
        <p:nvSpPr>
          <p:cNvPr id="16" name="TextBox 15">
            <a:extLst>
              <a:ext uri="{FF2B5EF4-FFF2-40B4-BE49-F238E27FC236}">
                <a16:creationId xmlns:a16="http://schemas.microsoft.com/office/drawing/2014/main" id="{612507FB-1611-5FB3-EB41-2DFB5AD99D4D}"/>
              </a:ext>
            </a:extLst>
          </p:cNvPr>
          <p:cNvSpPr txBox="1"/>
          <p:nvPr/>
        </p:nvSpPr>
        <p:spPr>
          <a:xfrm>
            <a:off x="4264743" y="3258930"/>
            <a:ext cx="5446049" cy="646331"/>
          </a:xfrm>
          <a:prstGeom prst="rect">
            <a:avLst/>
          </a:prstGeom>
          <a:noFill/>
        </p:spPr>
        <p:txBody>
          <a:bodyPr wrap="square">
            <a:spAutoFit/>
          </a:bodyPr>
          <a:lstStyle/>
          <a:p>
            <a:r>
              <a:rPr lang="en-US" sz="3600" b="1" dirty="0">
                <a:solidFill>
                  <a:srgbClr val="FD9D62"/>
                </a:solidFill>
              </a:rPr>
              <a:t>healthyscreenuse.cps.ca</a:t>
            </a:r>
          </a:p>
        </p:txBody>
      </p:sp>
      <p:pic>
        <p:nvPicPr>
          <p:cNvPr id="18" name="Picture 17">
            <a:extLst>
              <a:ext uri="{FF2B5EF4-FFF2-40B4-BE49-F238E27FC236}">
                <a16:creationId xmlns:a16="http://schemas.microsoft.com/office/drawing/2014/main" id="{2EB242C5-99D7-5657-4E48-FBD9733E4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733" y="2483998"/>
            <a:ext cx="2381250" cy="2381250"/>
          </a:xfrm>
          <a:prstGeom prst="rect">
            <a:avLst/>
          </a:prstGeom>
        </p:spPr>
      </p:pic>
    </p:spTree>
    <p:extLst>
      <p:ext uri="{BB962C8B-B14F-4D97-AF65-F5344CB8AC3E}">
        <p14:creationId xmlns:p14="http://schemas.microsoft.com/office/powerpoint/2010/main" val="547191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D978B-B19E-2BDB-2DBF-956F3F7C56F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1A9454A-E2B5-AF5A-65E6-B296BC621188}"/>
              </a:ext>
            </a:extLst>
          </p:cNvPr>
          <p:cNvSpPr txBox="1"/>
          <p:nvPr/>
        </p:nvSpPr>
        <p:spPr>
          <a:xfrm>
            <a:off x="1131350" y="1808587"/>
            <a:ext cx="9865217" cy="1593257"/>
          </a:xfrm>
          <a:prstGeom prst="rect">
            <a:avLst/>
          </a:prstGeom>
          <a:noFill/>
        </p:spPr>
        <p:txBody>
          <a:bodyPr wrap="square">
            <a:spAutoFit/>
          </a:bodyPr>
          <a:lstStyle/>
          <a:p>
            <a:pPr>
              <a:lnSpc>
                <a:spcPct val="115000"/>
              </a:lnSpc>
              <a:spcAft>
                <a:spcPts val="800"/>
              </a:spcAft>
            </a:pPr>
            <a:r>
              <a:rPr lang="en-US" sz="2000" kern="100" dirty="0">
                <a:ea typeface="Aptos" panose="020B0004020202020204" pitchFamily="34" charset="0"/>
                <a:cs typeface="Times New Roman" panose="02020603050405020304" pitchFamily="18" charset="0"/>
              </a:rPr>
              <a:t>This presentation discusses risks and benefits of screen use for school-aged children and teens. </a:t>
            </a:r>
          </a:p>
          <a:p>
            <a:pPr>
              <a:lnSpc>
                <a:spcPct val="115000"/>
              </a:lnSpc>
              <a:spcAft>
                <a:spcPts val="800"/>
              </a:spcAft>
            </a:pPr>
            <a:r>
              <a:rPr lang="en-US" sz="2000" kern="100" dirty="0">
                <a:ea typeface="Aptos" panose="020B0004020202020204" pitchFamily="34" charset="0"/>
                <a:cs typeface="Times New Roman" panose="02020603050405020304" pitchFamily="18" charset="0"/>
              </a:rPr>
              <a:t>Use it to engage and inform members of your community and to advocate for safer digital spaces for young people. </a:t>
            </a:r>
          </a:p>
        </p:txBody>
      </p:sp>
      <p:sp>
        <p:nvSpPr>
          <p:cNvPr id="11" name="Rectangle: Rounded Corners 10">
            <a:extLst>
              <a:ext uri="{FF2B5EF4-FFF2-40B4-BE49-F238E27FC236}">
                <a16:creationId xmlns:a16="http://schemas.microsoft.com/office/drawing/2014/main" id="{06DA2011-C5EE-5943-8AD4-BCC43E52446A}"/>
              </a:ext>
            </a:extLst>
          </p:cNvPr>
          <p:cNvSpPr/>
          <p:nvPr/>
        </p:nvSpPr>
        <p:spPr>
          <a:xfrm>
            <a:off x="1234070" y="758307"/>
            <a:ext cx="9751609" cy="800037"/>
          </a:xfrm>
          <a:prstGeom prst="roundRect">
            <a:avLst/>
          </a:prstGeom>
          <a:no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25D90"/>
              </a:solidFill>
            </a:endParaRPr>
          </a:p>
        </p:txBody>
      </p:sp>
      <p:sp>
        <p:nvSpPr>
          <p:cNvPr id="12" name="TextBox 11">
            <a:extLst>
              <a:ext uri="{FF2B5EF4-FFF2-40B4-BE49-F238E27FC236}">
                <a16:creationId xmlns:a16="http://schemas.microsoft.com/office/drawing/2014/main" id="{FBE0231F-41D3-F843-CF85-0319D0F1DCBD}"/>
              </a:ext>
            </a:extLst>
          </p:cNvPr>
          <p:cNvSpPr txBox="1"/>
          <p:nvPr/>
        </p:nvSpPr>
        <p:spPr>
          <a:xfrm>
            <a:off x="1470683" y="838255"/>
            <a:ext cx="9347573" cy="646331"/>
          </a:xfrm>
          <a:prstGeom prst="rect">
            <a:avLst/>
          </a:prstGeom>
          <a:noFill/>
        </p:spPr>
        <p:txBody>
          <a:bodyPr wrap="square">
            <a:spAutoFit/>
          </a:bodyPr>
          <a:lstStyle/>
          <a:p>
            <a:pPr algn="l">
              <a:buNone/>
            </a:pPr>
            <a:r>
              <a:rPr lang="en-US" sz="3600" b="1" i="0" dirty="0">
                <a:solidFill>
                  <a:srgbClr val="231F20"/>
                </a:solidFill>
                <a:effectLst/>
                <a:latin typeface="Lato" panose="020F0502020204030203" pitchFamily="34" charset="0"/>
              </a:rPr>
              <a:t>How to use this presentation</a:t>
            </a:r>
            <a:endParaRPr lang="en-US" sz="3600" b="0" i="0" dirty="0">
              <a:solidFill>
                <a:srgbClr val="231F20"/>
              </a:solidFill>
              <a:effectLst/>
              <a:latin typeface="Lato" panose="020F0502020204030203" pitchFamily="34" charset="0"/>
            </a:endParaRPr>
          </a:p>
        </p:txBody>
      </p:sp>
      <p:sp>
        <p:nvSpPr>
          <p:cNvPr id="3" name="Rectangle: Rounded Corners 2">
            <a:extLst>
              <a:ext uri="{FF2B5EF4-FFF2-40B4-BE49-F238E27FC236}">
                <a16:creationId xmlns:a16="http://schemas.microsoft.com/office/drawing/2014/main" id="{183C21BA-6F42-9C13-418B-F53EF91105C4}"/>
              </a:ext>
            </a:extLst>
          </p:cNvPr>
          <p:cNvSpPr/>
          <p:nvPr/>
        </p:nvSpPr>
        <p:spPr>
          <a:xfrm>
            <a:off x="1234070" y="4443211"/>
            <a:ext cx="9751610" cy="1528099"/>
          </a:xfrm>
          <a:prstGeom prst="roundRect">
            <a:avLst/>
          </a:prstGeom>
          <a:solidFill>
            <a:schemeClr val="tx2">
              <a:lumMod val="10000"/>
              <a:lumOff val="90000"/>
            </a:schemeClr>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25D90"/>
              </a:solidFill>
            </a:endParaRPr>
          </a:p>
        </p:txBody>
      </p:sp>
      <p:sp>
        <p:nvSpPr>
          <p:cNvPr id="2" name="TextBox 1">
            <a:extLst>
              <a:ext uri="{FF2B5EF4-FFF2-40B4-BE49-F238E27FC236}">
                <a16:creationId xmlns:a16="http://schemas.microsoft.com/office/drawing/2014/main" id="{989E0275-A7AA-AEA1-D9F0-A64D19796DEA}"/>
              </a:ext>
            </a:extLst>
          </p:cNvPr>
          <p:cNvSpPr txBox="1"/>
          <p:nvPr/>
        </p:nvSpPr>
        <p:spPr>
          <a:xfrm>
            <a:off x="1496441" y="5010998"/>
            <a:ext cx="9347573" cy="927883"/>
          </a:xfrm>
          <a:prstGeom prst="rect">
            <a:avLst/>
          </a:prstGeom>
          <a:noFill/>
        </p:spPr>
        <p:txBody>
          <a:bodyPr wrap="square">
            <a:spAutoFit/>
          </a:bodyPr>
          <a:lstStyle/>
          <a:p>
            <a:pPr>
              <a:lnSpc>
                <a:spcPct val="115000"/>
              </a:lnSpc>
              <a:spcAft>
                <a:spcPts val="800"/>
              </a:spcAft>
            </a:pPr>
            <a:r>
              <a:rPr lang="en-US" sz="1600" i="1" kern="100" dirty="0">
                <a:ea typeface="Aptos" panose="020B0004020202020204" pitchFamily="34" charset="0"/>
                <a:cs typeface="Times New Roman" panose="02020603050405020304" pitchFamily="18" charset="0"/>
              </a:rPr>
              <a:t>Content is largely based on the </a:t>
            </a:r>
            <a:r>
              <a:rPr lang="en-US" sz="1600" i="1" dirty="0"/>
              <a:t>Canadian </a:t>
            </a:r>
            <a:r>
              <a:rPr lang="en-US" sz="1600" i="1" dirty="0" err="1"/>
              <a:t>Paediatric</a:t>
            </a:r>
            <a:r>
              <a:rPr lang="en-US" sz="1600" i="1" dirty="0"/>
              <a:t> Society position statement: </a:t>
            </a:r>
            <a:r>
              <a:rPr lang="en-US" sz="1600" b="1" i="1" u="sng" dirty="0">
                <a:hlinkClick r:id="rId3"/>
              </a:rPr>
              <a:t>Digital media: Promoting healthy screen use in school-aged children and adolescents</a:t>
            </a:r>
            <a:r>
              <a:rPr lang="en-US" sz="1600" i="1" dirty="0"/>
              <a:t>. Hyperlinks have been added where other sources are used. Full reference details are included in the Notes of the appropriate slide. </a:t>
            </a:r>
            <a:endParaRPr lang="en-US" sz="1600" i="1" kern="100" dirty="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3DA910C-DFFC-FE41-C04C-ED3EF5D0509E}"/>
              </a:ext>
            </a:extLst>
          </p:cNvPr>
          <p:cNvSpPr txBox="1"/>
          <p:nvPr/>
        </p:nvSpPr>
        <p:spPr>
          <a:xfrm>
            <a:off x="1470683" y="4545359"/>
            <a:ext cx="9347573" cy="395173"/>
          </a:xfrm>
          <a:prstGeom prst="rect">
            <a:avLst/>
          </a:prstGeom>
          <a:noFill/>
        </p:spPr>
        <p:txBody>
          <a:bodyPr wrap="square">
            <a:spAutoFit/>
          </a:bodyPr>
          <a:lstStyle/>
          <a:p>
            <a:pPr>
              <a:lnSpc>
                <a:spcPct val="115000"/>
              </a:lnSpc>
              <a:spcAft>
                <a:spcPts val="800"/>
              </a:spcAft>
            </a:pPr>
            <a:r>
              <a:rPr lang="en-US" dirty="0"/>
              <a:t>© Canadian </a:t>
            </a:r>
            <a:r>
              <a:rPr lang="en-US" dirty="0" err="1"/>
              <a:t>Paediatric</a:t>
            </a:r>
            <a:r>
              <a:rPr lang="en-US" dirty="0"/>
              <a:t> Society, 2026</a:t>
            </a:r>
            <a:endParaRPr lang="en-US" kern="100" dirty="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6506D72-61AD-F221-6399-4FC441A62DB7}"/>
              </a:ext>
            </a:extLst>
          </p:cNvPr>
          <p:cNvSpPr txBox="1"/>
          <p:nvPr/>
        </p:nvSpPr>
        <p:spPr>
          <a:xfrm>
            <a:off x="1144229" y="3766177"/>
            <a:ext cx="9751609" cy="428835"/>
          </a:xfrm>
          <a:prstGeom prst="rect">
            <a:avLst/>
          </a:prstGeom>
          <a:noFill/>
        </p:spPr>
        <p:txBody>
          <a:bodyPr wrap="square">
            <a:spAutoFit/>
          </a:bodyPr>
          <a:lstStyle/>
          <a:p>
            <a:pPr>
              <a:lnSpc>
                <a:spcPct val="115000"/>
              </a:lnSpc>
              <a:spcAft>
                <a:spcPts val="800"/>
              </a:spcAft>
            </a:pPr>
            <a:r>
              <a:rPr lang="en-US" sz="2000" kern="100" dirty="0">
                <a:ea typeface="Aptos" panose="020B0004020202020204" pitchFamily="34" charset="0"/>
                <a:cs typeface="Times New Roman" panose="02020603050405020304" pitchFamily="18" charset="0"/>
              </a:rPr>
              <a:t>For more information: </a:t>
            </a:r>
            <a:r>
              <a:rPr lang="en-US" sz="2000" kern="100" dirty="0">
                <a:ea typeface="Aptos" panose="020B0004020202020204" pitchFamily="34" charset="0"/>
                <a:cs typeface="Times New Roman" panose="02020603050405020304" pitchFamily="18" charset="0"/>
                <a:hlinkClick r:id="rId4"/>
              </a:rPr>
              <a:t>healthyscreenuse.cps.ca</a:t>
            </a:r>
            <a:endParaRPr lang="en-US" sz="20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3276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5EF"/>
        </a:solidFill>
        <a:effectLst/>
      </p:bgPr>
    </p:bg>
    <p:spTree>
      <p:nvGrpSpPr>
        <p:cNvPr id="1" name="">
          <a:extLst>
            <a:ext uri="{FF2B5EF4-FFF2-40B4-BE49-F238E27FC236}">
              <a16:creationId xmlns:a16="http://schemas.microsoft.com/office/drawing/2014/main" id="{DCC71DB5-ABE7-2699-1210-07B24F7DAA24}"/>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C45C70-2440-E26D-AF42-65CD19788BC1}"/>
              </a:ext>
            </a:extLst>
          </p:cNvPr>
          <p:cNvSpPr/>
          <p:nvPr/>
        </p:nvSpPr>
        <p:spPr>
          <a:xfrm>
            <a:off x="830669" y="1055333"/>
            <a:ext cx="10272114" cy="4747334"/>
          </a:xfrm>
          <a:prstGeom prst="roundRect">
            <a:avLst/>
          </a:prstGeom>
          <a:solidFill>
            <a:schemeClr val="bg1"/>
          </a:solidFill>
          <a:ln w="50800">
            <a:solidFill>
              <a:srgbClr val="625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D9DDFE4B-6661-5409-F4E7-2011042819B9}"/>
              </a:ext>
            </a:extLst>
          </p:cNvPr>
          <p:cNvSpPr txBox="1">
            <a:spLocks/>
          </p:cNvSpPr>
          <p:nvPr/>
        </p:nvSpPr>
        <p:spPr>
          <a:xfrm>
            <a:off x="1809204" y="2623938"/>
            <a:ext cx="8644696" cy="1610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en-US" sz="3200" dirty="0">
                <a:solidFill>
                  <a:srgbClr val="000000"/>
                </a:solidFill>
              </a:rPr>
              <a:t>No more than </a:t>
            </a:r>
            <a:r>
              <a:rPr lang="en-US" altLang="en-US" sz="3200" dirty="0">
                <a:solidFill>
                  <a:srgbClr val="000000"/>
                </a:solidFill>
                <a:hlinkClick r:id="rId3"/>
              </a:rPr>
              <a:t>about 2 hours</a:t>
            </a:r>
            <a:r>
              <a:rPr lang="en-US" altLang="en-US" sz="3200" dirty="0">
                <a:solidFill>
                  <a:srgbClr val="000000"/>
                </a:solidFill>
              </a:rPr>
              <a:t> of recreational screen use a day is linked to positive well-being for young people, </a:t>
            </a:r>
            <a:r>
              <a:rPr lang="en-US" altLang="en-US" sz="3200" b="1" dirty="0">
                <a:solidFill>
                  <a:srgbClr val="000000"/>
                </a:solidFill>
              </a:rPr>
              <a:t>but maintaining constant connection to the online world is unhealthy.</a:t>
            </a:r>
          </a:p>
        </p:txBody>
      </p:sp>
      <p:sp>
        <p:nvSpPr>
          <p:cNvPr id="8" name="Title 5">
            <a:extLst>
              <a:ext uri="{FF2B5EF4-FFF2-40B4-BE49-F238E27FC236}">
                <a16:creationId xmlns:a16="http://schemas.microsoft.com/office/drawing/2014/main" id="{5C9693AD-D891-D2B6-5E1A-094CC01E214F}"/>
              </a:ext>
            </a:extLst>
          </p:cNvPr>
          <p:cNvSpPr txBox="1">
            <a:spLocks/>
          </p:cNvSpPr>
          <p:nvPr/>
        </p:nvSpPr>
        <p:spPr>
          <a:xfrm>
            <a:off x="1479552" y="1055333"/>
            <a:ext cx="89743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What the research says</a:t>
            </a:r>
            <a:endParaRPr lang="en-US" dirty="0"/>
          </a:p>
        </p:txBody>
      </p:sp>
    </p:spTree>
    <p:extLst>
      <p:ext uri="{BB962C8B-B14F-4D97-AF65-F5344CB8AC3E}">
        <p14:creationId xmlns:p14="http://schemas.microsoft.com/office/powerpoint/2010/main" val="38254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367C5-86DA-65A1-B076-BAA6A0CA9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7EFB7-B584-BC9C-AFF8-CAB2082E5A85}"/>
              </a:ext>
            </a:extLst>
          </p:cNvPr>
          <p:cNvSpPr>
            <a:spLocks noGrp="1"/>
          </p:cNvSpPr>
          <p:nvPr>
            <p:ph type="title"/>
          </p:nvPr>
        </p:nvSpPr>
        <p:spPr>
          <a:xfrm>
            <a:off x="4270893" y="616165"/>
            <a:ext cx="7010132" cy="797850"/>
          </a:xfrm>
        </p:spPr>
        <p:txBody>
          <a:bodyPr>
            <a:noAutofit/>
          </a:bodyPr>
          <a:lstStyle/>
          <a:p>
            <a:r>
              <a:rPr lang="en-US" b="1" dirty="0">
                <a:solidFill>
                  <a:srgbClr val="FD9D62"/>
                </a:solidFill>
              </a:rPr>
              <a:t>Potential benefits </a:t>
            </a:r>
            <a:endParaRPr lang="en-US" dirty="0">
              <a:solidFill>
                <a:srgbClr val="FD9D62"/>
              </a:solidFill>
            </a:endParaRPr>
          </a:p>
        </p:txBody>
      </p:sp>
      <p:sp>
        <p:nvSpPr>
          <p:cNvPr id="3" name="Title 1">
            <a:extLst>
              <a:ext uri="{FF2B5EF4-FFF2-40B4-BE49-F238E27FC236}">
                <a16:creationId xmlns:a16="http://schemas.microsoft.com/office/drawing/2014/main" id="{295A8758-2989-8ACC-4142-0DFC34DF93BE}"/>
              </a:ext>
            </a:extLst>
          </p:cNvPr>
          <p:cNvSpPr txBox="1">
            <a:spLocks/>
          </p:cNvSpPr>
          <p:nvPr/>
        </p:nvSpPr>
        <p:spPr>
          <a:xfrm>
            <a:off x="4270893" y="2330019"/>
            <a:ext cx="6659453" cy="2739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2800" dirty="0"/>
              <a:t>Some groups of young people (e.g., geographically remote, gender questioning, racialized) can benefit from engaging with prosocial communities in ways they may not be able to do offline</a:t>
            </a:r>
          </a:p>
          <a:p>
            <a:pPr marL="285750" indent="-285750">
              <a:buFont typeface="Arial" panose="020B0604020202020204" pitchFamily="34" charset="0"/>
              <a:buChar char="•"/>
            </a:pPr>
            <a:r>
              <a:rPr lang="en-US" sz="2800" dirty="0"/>
              <a:t>Allows school-aged children to connect with friends, play active video games or watch shows/movies appropriate for their age and development</a:t>
            </a:r>
          </a:p>
          <a:p>
            <a:pPr marL="285750" indent="-285750">
              <a:buFont typeface="Arial" panose="020B0604020202020204" pitchFamily="34" charset="0"/>
              <a:buChar char="•"/>
            </a:pPr>
            <a:r>
              <a:rPr lang="en-US" sz="2800" dirty="0"/>
              <a:t>Teens can connect with friends when they are not together, through messaging, or social media engagement </a:t>
            </a:r>
          </a:p>
        </p:txBody>
      </p:sp>
      <p:sp>
        <p:nvSpPr>
          <p:cNvPr id="6" name="Freeform 10">
            <a:extLst>
              <a:ext uri="{FF2B5EF4-FFF2-40B4-BE49-F238E27FC236}">
                <a16:creationId xmlns:a16="http://schemas.microsoft.com/office/drawing/2014/main" id="{38C201E6-5137-5D3B-FDA8-ED029762B3EB}"/>
              </a:ext>
            </a:extLst>
          </p:cNvPr>
          <p:cNvSpPr/>
          <p:nvPr/>
        </p:nvSpPr>
        <p:spPr>
          <a:xfrm rot="10800000">
            <a:off x="3398715" y="-12880"/>
            <a:ext cx="45719" cy="6875941"/>
          </a:xfrm>
          <a:custGeom>
            <a:avLst/>
            <a:gdLst/>
            <a:ahLst/>
            <a:cxnLst/>
            <a:rect l="l" t="t" r="r" b="b"/>
            <a:pathLst>
              <a:path w="91534" h="3316173">
                <a:moveTo>
                  <a:pt x="0" y="0"/>
                </a:moveTo>
                <a:lnTo>
                  <a:pt x="91534" y="0"/>
                </a:lnTo>
                <a:lnTo>
                  <a:pt x="91534" y="3316173"/>
                </a:lnTo>
                <a:lnTo>
                  <a:pt x="0" y="3316173"/>
                </a:lnTo>
                <a:close/>
              </a:path>
            </a:pathLst>
          </a:custGeom>
          <a:solidFill>
            <a:srgbClr val="FD9D62"/>
          </a:solidFill>
          <a:ln>
            <a:solidFill>
              <a:srgbClr val="FD9D62"/>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6FDE13C-D782-0F29-4772-66AA90269285}"/>
              </a:ext>
            </a:extLst>
          </p:cNvPr>
          <p:cNvPicPr>
            <a:picLocks noChangeAspect="1"/>
          </p:cNvPicPr>
          <p:nvPr/>
        </p:nvPicPr>
        <p:blipFill>
          <a:blip r:embed="rId2"/>
          <a:srcRect l="25393" t="1187" r="1498"/>
          <a:stretch>
            <a:fillRect/>
          </a:stretch>
        </p:blipFill>
        <p:spPr>
          <a:xfrm>
            <a:off x="-2" y="-2"/>
            <a:ext cx="3398716" cy="6875941"/>
          </a:xfrm>
          <a:prstGeom prst="rect">
            <a:avLst/>
          </a:prstGeom>
        </p:spPr>
      </p:pic>
    </p:spTree>
    <p:extLst>
      <p:ext uri="{BB962C8B-B14F-4D97-AF65-F5344CB8AC3E}">
        <p14:creationId xmlns:p14="http://schemas.microsoft.com/office/powerpoint/2010/main" val="328853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2B108-C1B6-6E34-4423-7C93FF396C9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6EC769A-0A32-9FFE-5309-E033CF2E1275}"/>
              </a:ext>
            </a:extLst>
          </p:cNvPr>
          <p:cNvPicPr>
            <a:picLocks noChangeAspect="1"/>
          </p:cNvPicPr>
          <p:nvPr/>
        </p:nvPicPr>
        <p:blipFill>
          <a:blip r:embed="rId3"/>
          <a:srcRect l="14486" r="10429"/>
          <a:stretch>
            <a:fillRect/>
          </a:stretch>
        </p:blipFill>
        <p:spPr>
          <a:xfrm>
            <a:off x="8740390" y="0"/>
            <a:ext cx="3458504" cy="6858000"/>
          </a:xfrm>
          <a:prstGeom prst="rect">
            <a:avLst/>
          </a:prstGeom>
        </p:spPr>
      </p:pic>
      <p:sp>
        <p:nvSpPr>
          <p:cNvPr id="2" name="Title 1">
            <a:extLst>
              <a:ext uri="{FF2B5EF4-FFF2-40B4-BE49-F238E27FC236}">
                <a16:creationId xmlns:a16="http://schemas.microsoft.com/office/drawing/2014/main" id="{7C3A00D5-397C-0747-B7FA-476923DD10A1}"/>
              </a:ext>
            </a:extLst>
          </p:cNvPr>
          <p:cNvSpPr>
            <a:spLocks noGrp="1"/>
          </p:cNvSpPr>
          <p:nvPr>
            <p:ph type="title"/>
          </p:nvPr>
        </p:nvSpPr>
        <p:spPr>
          <a:xfrm>
            <a:off x="1182385" y="637662"/>
            <a:ext cx="7010132" cy="797850"/>
          </a:xfrm>
        </p:spPr>
        <p:txBody>
          <a:bodyPr>
            <a:noAutofit/>
          </a:bodyPr>
          <a:lstStyle/>
          <a:p>
            <a:r>
              <a:rPr lang="en-US" altLang="en-US" b="1" dirty="0">
                <a:solidFill>
                  <a:srgbClr val="00B0F0"/>
                </a:solidFill>
              </a:rPr>
              <a:t>The problem:</a:t>
            </a:r>
            <a:endParaRPr lang="en-US" dirty="0">
              <a:solidFill>
                <a:srgbClr val="00B0F0"/>
              </a:solidFill>
            </a:endParaRPr>
          </a:p>
        </p:txBody>
      </p:sp>
      <p:sp>
        <p:nvSpPr>
          <p:cNvPr id="3" name="Title 1">
            <a:extLst>
              <a:ext uri="{FF2B5EF4-FFF2-40B4-BE49-F238E27FC236}">
                <a16:creationId xmlns:a16="http://schemas.microsoft.com/office/drawing/2014/main" id="{C5B908EB-29C0-DE82-C4C5-A78EAAE83440}"/>
              </a:ext>
            </a:extLst>
          </p:cNvPr>
          <p:cNvSpPr txBox="1">
            <a:spLocks/>
          </p:cNvSpPr>
          <p:nvPr/>
        </p:nvSpPr>
        <p:spPr>
          <a:xfrm>
            <a:off x="1182385" y="1435512"/>
            <a:ext cx="7248460" cy="2739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rgbClr val="000000"/>
                </a:solidFill>
              </a:rPr>
              <a:t>25%</a:t>
            </a:r>
            <a:r>
              <a:rPr lang="en-US" altLang="en-US" sz="3200" dirty="0">
                <a:solidFill>
                  <a:srgbClr val="000000"/>
                </a:solidFill>
              </a:rPr>
              <a:t> of Canadian teens 16 years and older spend </a:t>
            </a:r>
            <a:r>
              <a:rPr lang="en-US" altLang="en-US" sz="3200" b="1" dirty="0">
                <a:solidFill>
                  <a:srgbClr val="000000"/>
                </a:solidFill>
              </a:rPr>
              <a:t>7+ hours </a:t>
            </a:r>
            <a:r>
              <a:rPr lang="en-US" altLang="en-US" sz="3200" dirty="0">
                <a:solidFill>
                  <a:srgbClr val="000000"/>
                </a:solidFill>
              </a:rPr>
              <a:t>a day on screens for </a:t>
            </a:r>
            <a:r>
              <a:rPr lang="en-US" altLang="en-US" sz="3200" dirty="0">
                <a:solidFill>
                  <a:srgbClr val="000000"/>
                </a:solidFill>
                <a:hlinkClick r:id="rId4"/>
              </a:rPr>
              <a:t>personal use</a:t>
            </a:r>
            <a:r>
              <a:rPr lang="en-US" altLang="en-US" sz="3200" dirty="0">
                <a:solidFill>
                  <a:srgbClr val="000000"/>
                </a:solidFill>
              </a:rPr>
              <a:t>. T</a:t>
            </a:r>
            <a:r>
              <a:rPr lang="en-US" sz="3200" dirty="0"/>
              <a:t>he majority of time is spent on social media. </a:t>
            </a:r>
          </a:p>
        </p:txBody>
      </p:sp>
      <p:sp>
        <p:nvSpPr>
          <p:cNvPr id="6" name="Freeform 10">
            <a:extLst>
              <a:ext uri="{FF2B5EF4-FFF2-40B4-BE49-F238E27FC236}">
                <a16:creationId xmlns:a16="http://schemas.microsoft.com/office/drawing/2014/main" id="{6EA83C67-B890-DDB7-E514-E0B168A9568D}"/>
              </a:ext>
            </a:extLst>
          </p:cNvPr>
          <p:cNvSpPr/>
          <p:nvPr/>
        </p:nvSpPr>
        <p:spPr>
          <a:xfrm rot="10800000">
            <a:off x="8703549" y="-9595"/>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00B0F0"/>
          </a:solidFill>
          <a:ln>
            <a:solidFill>
              <a:srgbClr val="00B0F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09B02330-3B47-118B-6C1E-645634A689C1}"/>
              </a:ext>
            </a:extLst>
          </p:cNvPr>
          <p:cNvSpPr txBox="1">
            <a:spLocks/>
          </p:cNvSpPr>
          <p:nvPr/>
        </p:nvSpPr>
        <p:spPr>
          <a:xfrm>
            <a:off x="1182385" y="4347127"/>
            <a:ext cx="6668051" cy="10753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rgbClr val="000000"/>
                </a:solidFill>
              </a:rPr>
              <a:t>These teens report higher levels of anxiety, depression and psychological distress. </a:t>
            </a:r>
          </a:p>
          <a:p>
            <a:endParaRPr lang="en-US" sz="3200" dirty="0"/>
          </a:p>
        </p:txBody>
      </p:sp>
    </p:spTree>
    <p:extLst>
      <p:ext uri="{BB962C8B-B14F-4D97-AF65-F5344CB8AC3E}">
        <p14:creationId xmlns:p14="http://schemas.microsoft.com/office/powerpoint/2010/main" val="220887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FF941-742D-5237-96E1-05AA42321A4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6A0589-BA35-3C3A-4D35-A53C019C03AE}"/>
              </a:ext>
            </a:extLst>
          </p:cNvPr>
          <p:cNvSpPr/>
          <p:nvPr/>
        </p:nvSpPr>
        <p:spPr>
          <a:xfrm>
            <a:off x="1292362" y="2212009"/>
            <a:ext cx="9502586" cy="2986322"/>
          </a:xfrm>
          <a:prstGeom prst="roundRect">
            <a:avLst/>
          </a:prstGeom>
          <a:solidFill>
            <a:schemeClr val="accent2">
              <a:lumMod val="20000"/>
              <a:lumOff val="80000"/>
            </a:schemeClr>
          </a:solidFill>
          <a:ln w="3175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3B6F7"/>
              </a:solidFill>
            </a:endParaRPr>
          </a:p>
        </p:txBody>
      </p:sp>
      <p:sp>
        <p:nvSpPr>
          <p:cNvPr id="3" name="TextBox 2">
            <a:extLst>
              <a:ext uri="{FF2B5EF4-FFF2-40B4-BE49-F238E27FC236}">
                <a16:creationId xmlns:a16="http://schemas.microsoft.com/office/drawing/2014/main" id="{759355F8-9C22-24F0-4A59-0BDC9B44BD39}"/>
              </a:ext>
            </a:extLst>
          </p:cNvPr>
          <p:cNvSpPr txBox="1"/>
          <p:nvPr/>
        </p:nvSpPr>
        <p:spPr>
          <a:xfrm>
            <a:off x="1292362" y="846262"/>
            <a:ext cx="9502587" cy="707886"/>
          </a:xfrm>
          <a:prstGeom prst="rect">
            <a:avLst/>
          </a:prstGeom>
          <a:noFill/>
        </p:spPr>
        <p:txBody>
          <a:bodyPr wrap="square">
            <a:spAutoFit/>
          </a:bodyPr>
          <a:lstStyle/>
          <a:p>
            <a:pPr algn="ctr" fontAlgn="auto"/>
            <a:r>
              <a:rPr lang="en-US" sz="4000" b="1" dirty="0"/>
              <a:t>Why screen use can be problematic</a:t>
            </a:r>
          </a:p>
        </p:txBody>
      </p:sp>
      <p:sp>
        <p:nvSpPr>
          <p:cNvPr id="5" name="TextBox 4">
            <a:extLst>
              <a:ext uri="{FF2B5EF4-FFF2-40B4-BE49-F238E27FC236}">
                <a16:creationId xmlns:a16="http://schemas.microsoft.com/office/drawing/2014/main" id="{47CF8DB1-08F0-FF27-5686-667FEEB93F4B}"/>
              </a:ext>
            </a:extLst>
          </p:cNvPr>
          <p:cNvSpPr txBox="1"/>
          <p:nvPr/>
        </p:nvSpPr>
        <p:spPr>
          <a:xfrm>
            <a:off x="1837766" y="2489452"/>
            <a:ext cx="8641976" cy="2431435"/>
          </a:xfrm>
          <a:prstGeom prst="rect">
            <a:avLst/>
          </a:prstGeom>
          <a:noFill/>
        </p:spPr>
        <p:txBody>
          <a:bodyPr wrap="square">
            <a:spAutoFit/>
          </a:bodyPr>
          <a:lstStyle/>
          <a:p>
            <a:r>
              <a:rPr lang="en-US" sz="3800" dirty="0">
                <a:effectLst/>
                <a:latin typeface="Aptos" panose="020B0004020202020204" pitchFamily="34" charset="0"/>
                <a:ea typeface="Aptos" panose="020B0004020202020204" pitchFamily="34" charset="0"/>
                <a:cs typeface="Times New Roman" panose="02020603050405020304" pitchFamily="18" charset="0"/>
              </a:rPr>
              <a:t>Digital platforms and services are designed to </a:t>
            </a:r>
            <a:r>
              <a:rPr lang="en-US" sz="3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maximize user engagement, time and attention</a:t>
            </a:r>
            <a:r>
              <a:rPr lang="en-US" sz="3800" dirty="0">
                <a:effectLst/>
                <a:latin typeface="Aptos" panose="020B0004020202020204" pitchFamily="34" charset="0"/>
                <a:ea typeface="Aptos" panose="020B0004020202020204" pitchFamily="34" charset="0"/>
                <a:cs typeface="Times New Roman" panose="02020603050405020304" pitchFamily="18" charset="0"/>
              </a:rPr>
              <a:t>, driving unhealthy use.</a:t>
            </a:r>
            <a:endParaRPr lang="en-US" sz="3800" dirty="0"/>
          </a:p>
        </p:txBody>
      </p:sp>
      <p:sp>
        <p:nvSpPr>
          <p:cNvPr id="2" name="Rectangle: Rounded Corners 1">
            <a:extLst>
              <a:ext uri="{FF2B5EF4-FFF2-40B4-BE49-F238E27FC236}">
                <a16:creationId xmlns:a16="http://schemas.microsoft.com/office/drawing/2014/main" id="{3120FBEE-DB75-6DE9-2694-41555066E6AF}"/>
              </a:ext>
            </a:extLst>
          </p:cNvPr>
          <p:cNvSpPr/>
          <p:nvPr/>
        </p:nvSpPr>
        <p:spPr>
          <a:xfrm>
            <a:off x="1292362" y="660322"/>
            <a:ext cx="9502587" cy="1018210"/>
          </a:xfrm>
          <a:prstGeom prst="roundRect">
            <a:avLst/>
          </a:prstGeom>
          <a:noFill/>
          <a:ln w="50800">
            <a:solidFill>
              <a:srgbClr val="FD9D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25D90"/>
              </a:solidFill>
            </a:endParaRPr>
          </a:p>
        </p:txBody>
      </p:sp>
    </p:spTree>
    <p:extLst>
      <p:ext uri="{BB962C8B-B14F-4D97-AF65-F5344CB8AC3E}">
        <p14:creationId xmlns:p14="http://schemas.microsoft.com/office/powerpoint/2010/main" val="311771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CD284-5D3B-63DA-1A1F-E72CAA7F49C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6201B34-499F-7634-48B3-583B7537B26B}"/>
              </a:ext>
            </a:extLst>
          </p:cNvPr>
          <p:cNvSpPr txBox="1"/>
          <p:nvPr/>
        </p:nvSpPr>
        <p:spPr>
          <a:xfrm>
            <a:off x="3654078" y="2419813"/>
            <a:ext cx="6726131" cy="1015663"/>
          </a:xfrm>
          <a:prstGeom prst="rect">
            <a:avLst/>
          </a:prstGeom>
          <a:noFill/>
        </p:spPr>
        <p:txBody>
          <a:bodyPr wrap="square" rtlCol="0">
            <a:spAutoFit/>
          </a:bodyPr>
          <a:lstStyle/>
          <a:p>
            <a:r>
              <a:rPr lang="en-US" sz="3000" dirty="0"/>
              <a:t>Even if they seem mature, young people struggle with: </a:t>
            </a:r>
          </a:p>
        </p:txBody>
      </p:sp>
      <p:sp>
        <p:nvSpPr>
          <p:cNvPr id="3" name="Title 1">
            <a:extLst>
              <a:ext uri="{FF2B5EF4-FFF2-40B4-BE49-F238E27FC236}">
                <a16:creationId xmlns:a16="http://schemas.microsoft.com/office/drawing/2014/main" id="{600AB835-E1B9-82AC-3C83-8AECF1F61CC1}"/>
              </a:ext>
            </a:extLst>
          </p:cNvPr>
          <p:cNvSpPr>
            <a:spLocks noGrp="1"/>
          </p:cNvSpPr>
          <p:nvPr>
            <p:ph type="title"/>
          </p:nvPr>
        </p:nvSpPr>
        <p:spPr>
          <a:xfrm>
            <a:off x="3091384" y="241320"/>
            <a:ext cx="9100615" cy="1325563"/>
          </a:xfrm>
        </p:spPr>
        <p:txBody>
          <a:bodyPr>
            <a:noAutofit/>
          </a:bodyPr>
          <a:lstStyle/>
          <a:p>
            <a:pPr algn="ctr"/>
            <a:r>
              <a:rPr lang="en-US" sz="3200" b="1" dirty="0">
                <a:latin typeface="+mn-lt"/>
              </a:rPr>
              <a:t>Children and teens are uniquely vulnerable</a:t>
            </a:r>
            <a:endParaRPr lang="en-US" sz="3200" dirty="0">
              <a:latin typeface="+mn-lt"/>
            </a:endParaRPr>
          </a:p>
        </p:txBody>
      </p:sp>
      <p:sp>
        <p:nvSpPr>
          <p:cNvPr id="11" name="TextBox 10">
            <a:extLst>
              <a:ext uri="{FF2B5EF4-FFF2-40B4-BE49-F238E27FC236}">
                <a16:creationId xmlns:a16="http://schemas.microsoft.com/office/drawing/2014/main" id="{EA8CD190-8E81-FAE2-7695-D1FA2D266A1F}"/>
              </a:ext>
            </a:extLst>
          </p:cNvPr>
          <p:cNvSpPr txBox="1"/>
          <p:nvPr/>
        </p:nvSpPr>
        <p:spPr>
          <a:xfrm>
            <a:off x="3654078" y="1262985"/>
            <a:ext cx="7975226" cy="1015663"/>
          </a:xfrm>
          <a:prstGeom prst="rect">
            <a:avLst/>
          </a:prstGeom>
          <a:noFill/>
        </p:spPr>
        <p:txBody>
          <a:bodyPr wrap="square">
            <a:spAutoFit/>
          </a:bodyPr>
          <a:lstStyle/>
          <a:p>
            <a:pPr fontAlgn="auto"/>
            <a:r>
              <a:rPr lang="en-US" sz="3000" b="1" dirty="0">
                <a:solidFill>
                  <a:srgbClr val="625D90"/>
                </a:solidFill>
              </a:rPr>
              <a:t>because brain development continues well into the mid-twenties and beyond</a:t>
            </a:r>
          </a:p>
        </p:txBody>
      </p:sp>
      <p:sp>
        <p:nvSpPr>
          <p:cNvPr id="5" name="TextBox 4">
            <a:extLst>
              <a:ext uri="{FF2B5EF4-FFF2-40B4-BE49-F238E27FC236}">
                <a16:creationId xmlns:a16="http://schemas.microsoft.com/office/drawing/2014/main" id="{F035B699-F604-1B1B-3D91-CB8985319042}"/>
              </a:ext>
            </a:extLst>
          </p:cNvPr>
          <p:cNvSpPr txBox="1"/>
          <p:nvPr/>
        </p:nvSpPr>
        <p:spPr>
          <a:xfrm>
            <a:off x="3654078" y="3576641"/>
            <a:ext cx="9093811" cy="553998"/>
          </a:xfrm>
          <a:prstGeom prst="rect">
            <a:avLst/>
          </a:prstGeom>
          <a:noFill/>
        </p:spPr>
        <p:txBody>
          <a:bodyPr wrap="square" rtlCol="0">
            <a:spAutoFit/>
          </a:bodyPr>
          <a:lstStyle/>
          <a:p>
            <a:pPr marL="457200" indent="-457200">
              <a:buClr>
                <a:srgbClr val="625D90"/>
              </a:buClr>
              <a:buFont typeface="Arial" panose="020B0604020202020204" pitchFamily="34" charset="0"/>
              <a:buChar char="•"/>
            </a:pPr>
            <a:r>
              <a:rPr lang="en-US" sz="3000" b="1" dirty="0"/>
              <a:t>Impulse control</a:t>
            </a:r>
            <a:r>
              <a:rPr lang="en-US" sz="3000" dirty="0"/>
              <a:t> </a:t>
            </a:r>
          </a:p>
        </p:txBody>
      </p:sp>
      <p:sp>
        <p:nvSpPr>
          <p:cNvPr id="6" name="TextBox 5">
            <a:extLst>
              <a:ext uri="{FF2B5EF4-FFF2-40B4-BE49-F238E27FC236}">
                <a16:creationId xmlns:a16="http://schemas.microsoft.com/office/drawing/2014/main" id="{A4E17FE4-AE6C-C6B7-1342-0D621AA59320}"/>
              </a:ext>
            </a:extLst>
          </p:cNvPr>
          <p:cNvSpPr txBox="1"/>
          <p:nvPr/>
        </p:nvSpPr>
        <p:spPr>
          <a:xfrm>
            <a:off x="3654078" y="4310103"/>
            <a:ext cx="9093811" cy="553998"/>
          </a:xfrm>
          <a:prstGeom prst="rect">
            <a:avLst/>
          </a:prstGeom>
          <a:noFill/>
        </p:spPr>
        <p:txBody>
          <a:bodyPr wrap="square" rtlCol="0">
            <a:spAutoFit/>
          </a:bodyPr>
          <a:lstStyle/>
          <a:p>
            <a:pPr marL="457200" indent="-457200">
              <a:buClr>
                <a:srgbClr val="625D90"/>
              </a:buClr>
              <a:buFont typeface="Arial" panose="020B0604020202020204" pitchFamily="34" charset="0"/>
              <a:buChar char="•"/>
            </a:pPr>
            <a:r>
              <a:rPr lang="en-US" sz="3000" b="1" dirty="0"/>
              <a:t>Emotional regulation</a:t>
            </a:r>
          </a:p>
        </p:txBody>
      </p:sp>
      <p:sp>
        <p:nvSpPr>
          <p:cNvPr id="7" name="TextBox 6">
            <a:extLst>
              <a:ext uri="{FF2B5EF4-FFF2-40B4-BE49-F238E27FC236}">
                <a16:creationId xmlns:a16="http://schemas.microsoft.com/office/drawing/2014/main" id="{F7375833-7FC4-F27E-9E3D-E65ABAB69EFF}"/>
              </a:ext>
            </a:extLst>
          </p:cNvPr>
          <p:cNvSpPr txBox="1"/>
          <p:nvPr/>
        </p:nvSpPr>
        <p:spPr>
          <a:xfrm>
            <a:off x="3670407" y="5024688"/>
            <a:ext cx="9093811" cy="553998"/>
          </a:xfrm>
          <a:prstGeom prst="rect">
            <a:avLst/>
          </a:prstGeom>
          <a:noFill/>
        </p:spPr>
        <p:txBody>
          <a:bodyPr wrap="square" rtlCol="0">
            <a:spAutoFit/>
          </a:bodyPr>
          <a:lstStyle/>
          <a:p>
            <a:pPr marL="457200" indent="-457200">
              <a:buClr>
                <a:srgbClr val="625D90"/>
              </a:buClr>
              <a:buFont typeface="Arial" panose="020B0604020202020204" pitchFamily="34" charset="0"/>
              <a:buChar char="•"/>
            </a:pPr>
            <a:r>
              <a:rPr lang="en-US" sz="3000" b="1" dirty="0"/>
              <a:t>Assessing risks and consequences</a:t>
            </a:r>
            <a:endParaRPr lang="en-US" sz="2800" dirty="0"/>
          </a:p>
        </p:txBody>
      </p:sp>
      <p:pic>
        <p:nvPicPr>
          <p:cNvPr id="8" name="Picture 7">
            <a:extLst>
              <a:ext uri="{FF2B5EF4-FFF2-40B4-BE49-F238E27FC236}">
                <a16:creationId xmlns:a16="http://schemas.microsoft.com/office/drawing/2014/main" id="{D76F481D-06ED-01AA-F2F5-4FD72727FF62}"/>
              </a:ext>
            </a:extLst>
          </p:cNvPr>
          <p:cNvPicPr>
            <a:picLocks noChangeAspect="1"/>
          </p:cNvPicPr>
          <p:nvPr/>
        </p:nvPicPr>
        <p:blipFill>
          <a:blip r:embed="rId2"/>
          <a:srcRect l="26369" t="140" r="5932"/>
          <a:stretch>
            <a:fillRect/>
          </a:stretch>
        </p:blipFill>
        <p:spPr>
          <a:xfrm>
            <a:off x="-2540" y="6476"/>
            <a:ext cx="3094652" cy="6857999"/>
          </a:xfrm>
          <a:prstGeom prst="rect">
            <a:avLst/>
          </a:prstGeom>
        </p:spPr>
      </p:pic>
      <p:sp>
        <p:nvSpPr>
          <p:cNvPr id="9" name="Freeform 10">
            <a:extLst>
              <a:ext uri="{FF2B5EF4-FFF2-40B4-BE49-F238E27FC236}">
                <a16:creationId xmlns:a16="http://schemas.microsoft.com/office/drawing/2014/main" id="{D8263C01-00A6-DE0A-9738-634F072494F8}"/>
              </a:ext>
            </a:extLst>
          </p:cNvPr>
          <p:cNvSpPr/>
          <p:nvPr/>
        </p:nvSpPr>
        <p:spPr>
          <a:xfrm rot="10800000">
            <a:off x="3086506" y="-9595"/>
            <a:ext cx="45719" cy="6867595"/>
          </a:xfrm>
          <a:custGeom>
            <a:avLst/>
            <a:gdLst/>
            <a:ahLst/>
            <a:cxnLst/>
            <a:rect l="l" t="t" r="r" b="b"/>
            <a:pathLst>
              <a:path w="91534" h="3316173">
                <a:moveTo>
                  <a:pt x="0" y="0"/>
                </a:moveTo>
                <a:lnTo>
                  <a:pt x="91534" y="0"/>
                </a:lnTo>
                <a:lnTo>
                  <a:pt x="91534" y="3316173"/>
                </a:lnTo>
                <a:lnTo>
                  <a:pt x="0" y="3316173"/>
                </a:lnTo>
                <a:close/>
              </a:path>
            </a:pathLst>
          </a:custGeom>
          <a:solidFill>
            <a:srgbClr val="625D90"/>
          </a:solidFill>
          <a:ln>
            <a:solidFill>
              <a:srgbClr val="625D90"/>
            </a:solidFill>
          </a:ln>
        </p:spPr>
        <p: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869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E053C-F052-EC1C-4233-F50E7271C17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0A87C14-AB6D-C673-3C42-B900BA70D6CB}"/>
              </a:ext>
            </a:extLst>
          </p:cNvPr>
          <p:cNvSpPr/>
          <p:nvPr/>
        </p:nvSpPr>
        <p:spPr>
          <a:xfrm>
            <a:off x="0" y="0"/>
            <a:ext cx="12192000" cy="6858000"/>
          </a:xfrm>
          <a:prstGeom prst="rect">
            <a:avLst/>
          </a:prstGeom>
          <a:solidFill>
            <a:schemeClr val="tx2">
              <a:lumMod val="10000"/>
              <a:lumOff val="90000"/>
            </a:schemeClr>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4332152-6883-852D-5659-8E35DC08EBD5}"/>
              </a:ext>
            </a:extLst>
          </p:cNvPr>
          <p:cNvSpPr/>
          <p:nvPr/>
        </p:nvSpPr>
        <p:spPr>
          <a:xfrm>
            <a:off x="381000" y="491908"/>
            <a:ext cx="11430000" cy="6001870"/>
          </a:xfrm>
          <a:prstGeom prst="rect">
            <a:avLst/>
          </a:prstGeom>
          <a:solidFill>
            <a:schemeClr val="bg1"/>
          </a:solidFill>
          <a:ln w="508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40B754F-65D4-8F1A-9BC6-CC53692729CE}"/>
              </a:ext>
            </a:extLst>
          </p:cNvPr>
          <p:cNvSpPr txBox="1"/>
          <p:nvPr/>
        </p:nvSpPr>
        <p:spPr>
          <a:xfrm>
            <a:off x="1051734" y="1545197"/>
            <a:ext cx="9983166" cy="954107"/>
          </a:xfrm>
          <a:prstGeom prst="rect">
            <a:avLst/>
          </a:prstGeom>
          <a:noFill/>
        </p:spPr>
        <p:txBody>
          <a:bodyPr wrap="square" rtlCol="0">
            <a:spAutoFit/>
          </a:bodyPr>
          <a:lstStyle/>
          <a:p>
            <a:pPr marL="457200" indent="-457200">
              <a:buClr>
                <a:srgbClr val="00B0F0"/>
              </a:buClr>
              <a:buFont typeface="Arial" panose="020B0604020202020204" pitchFamily="34" charset="0"/>
              <a:buChar char="•"/>
            </a:pPr>
            <a:r>
              <a:rPr lang="en-US" sz="2800" dirty="0"/>
              <a:t>Impulsively post content or send messages that are mean, risky, or untrue</a:t>
            </a:r>
          </a:p>
        </p:txBody>
      </p:sp>
      <p:sp>
        <p:nvSpPr>
          <p:cNvPr id="3" name="TextBox 2">
            <a:extLst>
              <a:ext uri="{FF2B5EF4-FFF2-40B4-BE49-F238E27FC236}">
                <a16:creationId xmlns:a16="http://schemas.microsoft.com/office/drawing/2014/main" id="{F0CE3DC8-3DA8-4B04-776E-B9A81580F8DA}"/>
              </a:ext>
            </a:extLst>
          </p:cNvPr>
          <p:cNvSpPr txBox="1"/>
          <p:nvPr/>
        </p:nvSpPr>
        <p:spPr>
          <a:xfrm>
            <a:off x="381001" y="861745"/>
            <a:ext cx="11430000" cy="553998"/>
          </a:xfrm>
          <a:prstGeom prst="rect">
            <a:avLst/>
          </a:prstGeom>
          <a:noFill/>
        </p:spPr>
        <p:txBody>
          <a:bodyPr wrap="square" rtlCol="0">
            <a:spAutoFit/>
          </a:bodyPr>
          <a:lstStyle/>
          <a:p>
            <a:pPr algn="ctr"/>
            <a:r>
              <a:rPr lang="en-US" sz="3000" b="1" dirty="0"/>
              <a:t>When using screens, school-aged children and teens may: </a:t>
            </a:r>
          </a:p>
        </p:txBody>
      </p:sp>
      <p:sp>
        <p:nvSpPr>
          <p:cNvPr id="6" name="TextBox 5">
            <a:extLst>
              <a:ext uri="{FF2B5EF4-FFF2-40B4-BE49-F238E27FC236}">
                <a16:creationId xmlns:a16="http://schemas.microsoft.com/office/drawing/2014/main" id="{FD708CA2-2129-A424-55B3-4528B98BC149}"/>
              </a:ext>
            </a:extLst>
          </p:cNvPr>
          <p:cNvSpPr txBox="1"/>
          <p:nvPr/>
        </p:nvSpPr>
        <p:spPr>
          <a:xfrm>
            <a:off x="1051734" y="2474893"/>
            <a:ext cx="9983166" cy="954107"/>
          </a:xfrm>
          <a:prstGeom prst="rect">
            <a:avLst/>
          </a:prstGeom>
          <a:noFill/>
        </p:spPr>
        <p:txBody>
          <a:bodyPr wrap="square" rtlCol="0">
            <a:spAutoFit/>
          </a:bodyPr>
          <a:lstStyle/>
          <a:p>
            <a:pPr marL="457200" indent="-457200">
              <a:buClr>
                <a:srgbClr val="00B0F0"/>
              </a:buClr>
              <a:buFont typeface="Arial" panose="020B0604020202020204" pitchFamily="34" charset="0"/>
              <a:buChar char="•"/>
            </a:pPr>
            <a:r>
              <a:rPr lang="en-US" sz="2800" dirty="0"/>
              <a:t>Be unable to ignore notifications that interfere with other responsibilities, such as doing homework</a:t>
            </a:r>
          </a:p>
        </p:txBody>
      </p:sp>
      <p:sp>
        <p:nvSpPr>
          <p:cNvPr id="8" name="TextBox 7">
            <a:extLst>
              <a:ext uri="{FF2B5EF4-FFF2-40B4-BE49-F238E27FC236}">
                <a16:creationId xmlns:a16="http://schemas.microsoft.com/office/drawing/2014/main" id="{2111C1F0-D20B-B300-61C6-C421534E45AB}"/>
              </a:ext>
            </a:extLst>
          </p:cNvPr>
          <p:cNvSpPr txBox="1"/>
          <p:nvPr/>
        </p:nvSpPr>
        <p:spPr>
          <a:xfrm>
            <a:off x="1051734" y="3573871"/>
            <a:ext cx="9983166" cy="1384995"/>
          </a:xfrm>
          <a:prstGeom prst="rect">
            <a:avLst/>
          </a:prstGeom>
          <a:noFill/>
        </p:spPr>
        <p:txBody>
          <a:bodyPr wrap="square" rtlCol="0">
            <a:spAutoFit/>
          </a:bodyPr>
          <a:lstStyle/>
          <a:p>
            <a:pPr>
              <a:buClr>
                <a:srgbClr val="00B0F0"/>
              </a:buClr>
            </a:pPr>
            <a:endParaRPr lang="en-US" sz="2800" dirty="0"/>
          </a:p>
          <a:p>
            <a:pPr marL="457200" indent="-457200">
              <a:buClr>
                <a:srgbClr val="00B0F0"/>
              </a:buClr>
              <a:buFont typeface="Arial" panose="020B0604020202020204" pitchFamily="34" charset="0"/>
              <a:buChar char="•"/>
            </a:pPr>
            <a:r>
              <a:rPr lang="en-US" sz="2800" dirty="0"/>
              <a:t>Be exposed to algorithmically-driven content about body image, weight, and appearance</a:t>
            </a:r>
          </a:p>
        </p:txBody>
      </p:sp>
      <p:sp>
        <p:nvSpPr>
          <p:cNvPr id="9" name="TextBox 8">
            <a:extLst>
              <a:ext uri="{FF2B5EF4-FFF2-40B4-BE49-F238E27FC236}">
                <a16:creationId xmlns:a16="http://schemas.microsoft.com/office/drawing/2014/main" id="{3033CD90-4E4B-7F19-B185-07B241F45B0C}"/>
              </a:ext>
            </a:extLst>
          </p:cNvPr>
          <p:cNvSpPr txBox="1"/>
          <p:nvPr/>
        </p:nvSpPr>
        <p:spPr>
          <a:xfrm>
            <a:off x="1051734" y="5048930"/>
            <a:ext cx="9983166" cy="954107"/>
          </a:xfrm>
          <a:prstGeom prst="rect">
            <a:avLst/>
          </a:prstGeom>
          <a:noFill/>
        </p:spPr>
        <p:txBody>
          <a:bodyPr wrap="square" rtlCol="0">
            <a:spAutoFit/>
          </a:bodyPr>
          <a:lstStyle/>
          <a:p>
            <a:pPr marL="457200" indent="-457200">
              <a:buClr>
                <a:srgbClr val="00B0F0"/>
              </a:buClr>
              <a:buFont typeface="Arial" panose="020B0604020202020204" pitchFamily="34" charset="0"/>
              <a:buChar char="•"/>
            </a:pPr>
            <a:r>
              <a:rPr lang="en-US" sz="2800" dirty="0"/>
              <a:t>Not adhere to screen time limits, which can lead to conflict and missed opportunities for connection</a:t>
            </a:r>
          </a:p>
        </p:txBody>
      </p:sp>
      <p:sp>
        <p:nvSpPr>
          <p:cNvPr id="5" name="TextBox 4">
            <a:extLst>
              <a:ext uri="{FF2B5EF4-FFF2-40B4-BE49-F238E27FC236}">
                <a16:creationId xmlns:a16="http://schemas.microsoft.com/office/drawing/2014/main" id="{A140DBA3-53B8-BF34-4E92-0B980A27BB33}"/>
              </a:ext>
            </a:extLst>
          </p:cNvPr>
          <p:cNvSpPr txBox="1"/>
          <p:nvPr/>
        </p:nvSpPr>
        <p:spPr>
          <a:xfrm>
            <a:off x="1051734" y="3428999"/>
            <a:ext cx="9983166" cy="523220"/>
          </a:xfrm>
          <a:prstGeom prst="rect">
            <a:avLst/>
          </a:prstGeom>
          <a:noFill/>
        </p:spPr>
        <p:txBody>
          <a:bodyPr wrap="square" rtlCol="0">
            <a:spAutoFit/>
          </a:bodyPr>
          <a:lstStyle/>
          <a:p>
            <a:pPr marL="457200" indent="-457200">
              <a:buClr>
                <a:srgbClr val="00B0F0"/>
              </a:buClr>
              <a:buFont typeface="Arial" panose="020B0604020202020204" pitchFamily="34" charset="0"/>
              <a:buChar char="•"/>
            </a:pPr>
            <a:r>
              <a:rPr lang="en-US" sz="2800" dirty="0"/>
              <a:t>Passively scroll social media platforms</a:t>
            </a:r>
          </a:p>
        </p:txBody>
      </p:sp>
    </p:spTree>
    <p:extLst>
      <p:ext uri="{BB962C8B-B14F-4D97-AF65-F5344CB8AC3E}">
        <p14:creationId xmlns:p14="http://schemas.microsoft.com/office/powerpoint/2010/main" val="1678112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34a106e-6316-442c-ad35-738afd673d2b}" enabled="1" method="Standard" siteId="{cddc1229-ac2a-4b97-b78a-0e5cacb5865c}" removed="0"/>
</clbl:labelList>
</file>

<file path=docProps/app.xml><?xml version="1.0" encoding="utf-8"?>
<Properties xmlns="http://schemas.openxmlformats.org/officeDocument/2006/extended-properties" xmlns:vt="http://schemas.openxmlformats.org/officeDocument/2006/docPropsVTypes">
  <TotalTime>10759</TotalTime>
  <Words>1557</Words>
  <Application>Microsoft Office PowerPoint</Application>
  <PresentationFormat>Widescreen</PresentationFormat>
  <Paragraphs>122</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Aptos Display</vt:lpstr>
      <vt:lpstr>Arial</vt:lpstr>
      <vt:lpstr>Calibri</vt:lpstr>
      <vt:lpstr>Lato</vt:lpstr>
      <vt:lpstr>Wingdings</vt:lpstr>
      <vt:lpstr>Office Theme</vt:lpstr>
      <vt:lpstr>Health and developmental effects  of recreational screen use for  school-aged children and teens</vt:lpstr>
      <vt:lpstr>PowerPoint Presentation</vt:lpstr>
      <vt:lpstr>PowerPoint Presentation</vt:lpstr>
      <vt:lpstr>PowerPoint Presentation</vt:lpstr>
      <vt:lpstr>Potential benefits </vt:lpstr>
      <vt:lpstr>The problem:</vt:lpstr>
      <vt:lpstr>PowerPoint Presentation</vt:lpstr>
      <vt:lpstr>Children and teens are uniquely vulnerable</vt:lpstr>
      <vt:lpstr>PowerPoint Presentation</vt:lpstr>
      <vt:lpstr>Negative effects can be reversed</vt:lpstr>
      <vt:lpstr>PowerPoint Presentation</vt:lpstr>
      <vt:lpstr>Managing screen use</vt:lpstr>
      <vt:lpstr>Explore the motivation:</vt:lpstr>
      <vt:lpstr> A child’s first smartphone:  What parents should know </vt:lpstr>
      <vt:lpstr>PowerPoint Presentation</vt:lpstr>
      <vt:lpstr>If parents feel pressured or aren’t sure whether their child is ready, encourage them to follow their instincts. </vt:lpstr>
      <vt:lpstr>Encouraging meaningful  screen use</vt:lpstr>
      <vt:lpstr>PowerPoint Presentation</vt:lpstr>
      <vt:lpstr>Model healthy screen use</vt:lpstr>
      <vt:lpstr>PowerPoint Presentation</vt:lpstr>
      <vt:lpstr>Monitor for signs of problematic screen use</vt:lpstr>
      <vt:lpstr>What are some concerning signs?</vt:lpstr>
      <vt:lpstr>Example: Child spends most free time online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Lindsay Thistle</dc:creator>
  <cp:lastModifiedBy>Lindsay Thistle</cp:lastModifiedBy>
  <cp:revision>41</cp:revision>
  <dcterms:created xsi:type="dcterms:W3CDTF">2026-03-04T23:26:33Z</dcterms:created>
  <dcterms:modified xsi:type="dcterms:W3CDTF">2026-05-15T13:48:36Z</dcterms:modified>
</cp:coreProperties>
</file>