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0" r:id="rId2"/>
    <p:sldId id="355" r:id="rId3"/>
    <p:sldId id="354" r:id="rId4"/>
    <p:sldId id="336" r:id="rId5"/>
    <p:sldId id="284" r:id="rId6"/>
    <p:sldId id="345" r:id="rId7"/>
    <p:sldId id="329" r:id="rId8"/>
    <p:sldId id="346" r:id="rId9"/>
    <p:sldId id="328" r:id="rId10"/>
    <p:sldId id="337" r:id="rId11"/>
    <p:sldId id="341" r:id="rId12"/>
    <p:sldId id="291" r:id="rId13"/>
    <p:sldId id="347" r:id="rId14"/>
    <p:sldId id="339" r:id="rId15"/>
    <p:sldId id="350" r:id="rId16"/>
    <p:sldId id="356" r:id="rId17"/>
    <p:sldId id="298" r:id="rId18"/>
    <p:sldId id="300" r:id="rId19"/>
    <p:sldId id="311" r:id="rId20"/>
    <p:sldId id="349" r:id="rId21"/>
    <p:sldId id="314" r:id="rId22"/>
    <p:sldId id="351" r:id="rId23"/>
    <p:sldId id="315" r:id="rId24"/>
    <p:sldId id="361" r:id="rId25"/>
    <p:sldId id="362" r:id="rId26"/>
    <p:sldId id="3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DF113-795B-3951-F7FE-EAA7B72E73E9}" name="Jamie McCourt" initials="JM" userId="S::jamiem@cps.ca::5c76cb53-7c8f-41e1-8535-f5b85fa082f0" providerId="AD"/>
  <p188:author id="{4493BA5A-D0CD-3E57-F527-204360108646}" name="Lindsay Thistle" initials="LT" userId="S::LindsayT@cps.ca::6830c13a-3b9c-4528-98fe-b173d923771c" providerId="AD"/>
  <p188:author id="{2822BA97-F08D-2633-5796-9C3B8E05257C}" name="Elizabeth Moreau" initials="EM" userId="S::elizabethm@cps.ca::f6d34e4b-5085-42c6-b352-e3faac8e65bb" providerId="AD"/>
  <p188:author id="{59FB4BB9-2C9B-F6D3-A6F7-33F7B0F9DF89}" name="Ponti, Michelle (MCCSS)" initials="MP" userId="S::Michelle.Ponti@ontario.ca::611f766a-eeef-4ec5-9aeb-df2290724f23" providerId="AD"/>
  <p188:author id="{C03109FC-A91C-5A53-BFEB-913ABBD73E57}" name="Samantha Grills" initials="SG" userId="S::samanthag@cps.ca::7ea0163c-62a6-4a15-808c-3b6c6a0ddb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D62"/>
    <a:srgbClr val="625D90"/>
    <a:srgbClr val="E6E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59459" autoAdjust="0"/>
  </p:normalViewPr>
  <p:slideViewPr>
    <p:cSldViewPr snapToGrid="0">
      <p:cViewPr varScale="1">
        <p:scale>
          <a:sx n="68" d="100"/>
          <a:sy n="68" d="100"/>
        </p:scale>
        <p:origin x="23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E84EB-6AA1-4BD4-9DDD-C33B735C3CD0}"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5B547-2A56-4390-B046-3C96CDC94B0B}" type="slidenum">
              <a:rPr lang="en-US" smtClean="0"/>
              <a:t>‹#›</a:t>
            </a:fld>
            <a:endParaRPr lang="en-US"/>
          </a:p>
        </p:txBody>
      </p:sp>
    </p:spTree>
    <p:extLst>
      <p:ext uri="{BB962C8B-B14F-4D97-AF65-F5344CB8AC3E}">
        <p14:creationId xmlns:p14="http://schemas.microsoft.com/office/powerpoint/2010/main" val="138754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ps.ca/fr/documents/position/les-medias-numeriqu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24095/hpcdp.45.7/8.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hrc.ca/screen-time-youth-m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5rightsfoundation.com/wp-content/uploads/2024/08/5rights_DisruptedChildhood_G.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37/ppm000053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pluggedcanada.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Cette présentation s'appuie en grande partie sur cette déclaration de principe, élaborée par la Société canadienne de pédiatrie :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Michelle Ponti ; La Société canadienne de pédiatrie, Groupe de travail sur la santé numérique. </a:t>
            </a:r>
            <a:r>
              <a:rPr lang="fr-CA" sz="1200" b="1" u="sng" kern="1200" dirty="0">
                <a:solidFill>
                  <a:schemeClr val="tx1"/>
                </a:solidFill>
                <a:effectLst/>
                <a:latin typeface="+mn-lt"/>
                <a:ea typeface="+mn-ea"/>
                <a:cs typeface="+mn-cs"/>
                <a:hlinkClick r:id="rId3"/>
              </a:rPr>
              <a:t>Les médias numériques : la promotion d’une saine utilisation des écrans chez les enfants d’âge scolaire et les adolescents</a:t>
            </a:r>
            <a:r>
              <a:rPr lang="fr-CA" sz="1200" b="1" kern="1200" dirty="0">
                <a:solidFill>
                  <a:schemeClr val="tx1"/>
                </a:solidFill>
                <a:effectLst/>
                <a:latin typeface="+mn-lt"/>
                <a:ea typeface="+mn-ea"/>
                <a:cs typeface="+mn-cs"/>
              </a:rPr>
              <a:t>. 6 juin 2019 : </a:t>
            </a:r>
            <a:r>
              <a:rPr lang="fr-CA" sz="1200" b="1" u="sng" kern="1200" dirty="0">
                <a:solidFill>
                  <a:schemeClr val="tx1"/>
                </a:solidFill>
                <a:effectLst/>
                <a:latin typeface="+mn-lt"/>
                <a:ea typeface="+mn-ea"/>
                <a:cs typeface="+mn-cs"/>
                <a:hlinkClick r:id="rId3"/>
              </a:rPr>
              <a:t>https://cps.ca/fr/documents/position/les-medias-numeriques</a:t>
            </a:r>
            <a:r>
              <a:rPr lang="fr-C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3</a:t>
            </a:fld>
            <a:endParaRPr lang="en-US"/>
          </a:p>
        </p:txBody>
      </p:sp>
    </p:spTree>
    <p:extLst>
      <p:ext uri="{BB962C8B-B14F-4D97-AF65-F5344CB8AC3E}">
        <p14:creationId xmlns:p14="http://schemas.microsoft.com/office/powerpoint/2010/main" val="404883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u="none" kern="1200" dirty="0">
                <a:solidFill>
                  <a:schemeClr val="tx1"/>
                </a:solidFill>
                <a:effectLst/>
                <a:latin typeface="+mn-lt"/>
                <a:ea typeface="+mn-ea"/>
                <a:cs typeface="+mn-cs"/>
              </a:rPr>
              <a:t>Référence : </a:t>
            </a:r>
            <a:r>
              <a:rPr lang="fr-CA" sz="1200" kern="1200" dirty="0">
                <a:solidFill>
                  <a:schemeClr val="tx1"/>
                </a:solidFill>
                <a:effectLst/>
                <a:latin typeface="+mn-lt"/>
                <a:ea typeface="+mn-ea"/>
                <a:cs typeface="+mn-cs"/>
              </a:rPr>
              <a:t>Toigo S, Wang C, Prince SA, Varin M, Roberts KC, Betancourt MT. </a:t>
            </a:r>
            <a:r>
              <a:rPr lang="en-CA" sz="1200" kern="1200" dirty="0">
                <a:solidFill>
                  <a:schemeClr val="tx1"/>
                </a:solidFill>
                <a:effectLst/>
                <a:latin typeface="+mn-lt"/>
                <a:ea typeface="+mn-ea"/>
                <a:cs typeface="+mn-cs"/>
              </a:rPr>
              <a:t>Recreational screen time and mental health among Canadian children and youth. Health </a:t>
            </a:r>
            <a:r>
              <a:rPr lang="en-CA" sz="1200" kern="1200" dirty="0" err="1">
                <a:solidFill>
                  <a:schemeClr val="tx1"/>
                </a:solidFill>
                <a:effectLst/>
                <a:latin typeface="+mn-lt"/>
                <a:ea typeface="+mn-ea"/>
                <a:cs typeface="+mn-cs"/>
              </a:rPr>
              <a:t>Promot</a:t>
            </a:r>
            <a:r>
              <a:rPr lang="en-CA" sz="1200" kern="1200" dirty="0">
                <a:solidFill>
                  <a:schemeClr val="tx1"/>
                </a:solidFill>
                <a:effectLst/>
                <a:latin typeface="+mn-lt"/>
                <a:ea typeface="+mn-ea"/>
                <a:cs typeface="+mn-cs"/>
              </a:rPr>
              <a:t> Chronic Dis Prev Can 2025;45(7/8):311-22. </a:t>
            </a:r>
            <a:r>
              <a:rPr lang="en-CA" sz="1200" kern="1200" dirty="0" err="1">
                <a:solidFill>
                  <a:schemeClr val="tx1"/>
                </a:solidFill>
                <a:effectLst/>
                <a:latin typeface="+mn-lt"/>
                <a:ea typeface="+mn-ea"/>
                <a:cs typeface="+mn-cs"/>
              </a:rPr>
              <a:t>doi</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10.24095/hpcdp.45.7/8.01</a:t>
            </a:r>
            <a:r>
              <a:rPr lang="en-US"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5B547-2A56-4390-B046-3C96CDC94B0B}" type="slidenum">
              <a:rPr lang="en-US" smtClean="0"/>
              <a:t>4</a:t>
            </a:fld>
            <a:endParaRPr lang="en-US"/>
          </a:p>
        </p:txBody>
      </p:sp>
    </p:spTree>
    <p:extLst>
      <p:ext uri="{BB962C8B-B14F-4D97-AF65-F5344CB8AC3E}">
        <p14:creationId xmlns:p14="http://schemas.microsoft.com/office/powerpoint/2010/main" val="107483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a:solidFill>
                  <a:schemeClr val="tx1"/>
                </a:solidFill>
                <a:effectLst/>
                <a:latin typeface="+mn-lt"/>
                <a:ea typeface="+mn-ea"/>
                <a:cs typeface="+mn-cs"/>
              </a:rPr>
              <a:t>Référence</a:t>
            </a:r>
            <a:r>
              <a:rPr lang="en-CA" sz="1200" b="1" kern="1200" dirty="0">
                <a:solidFill>
                  <a:schemeClr val="tx1"/>
                </a:solidFill>
                <a:effectLst/>
                <a:latin typeface="+mn-lt"/>
                <a:ea typeface="+mn-ea"/>
                <a:cs typeface="+mn-cs"/>
              </a:rPr>
              <a:t> : </a:t>
            </a:r>
            <a:r>
              <a:rPr lang="en-CA" sz="1200" kern="1200" dirty="0">
                <a:solidFill>
                  <a:schemeClr val="tx1"/>
                </a:solidFill>
                <a:effectLst/>
                <a:latin typeface="+mn-lt"/>
                <a:ea typeface="+mn-ea"/>
                <a:cs typeface="+mn-cs"/>
              </a:rPr>
              <a:t>Mental Health Research Canada. Associations between Social Media Use, Personal Screen Time, and Mental Health Indicators among Canadian youth. </a:t>
            </a:r>
            <a:r>
              <a:rPr lang="fr-CA" sz="1200" kern="1200" dirty="0">
                <a:solidFill>
                  <a:schemeClr val="tx1"/>
                </a:solidFill>
                <a:effectLst/>
                <a:latin typeface="+mn-lt"/>
                <a:ea typeface="+mn-ea"/>
                <a:cs typeface="+mn-cs"/>
              </a:rPr>
              <a:t>Avril 2025 : </a:t>
            </a:r>
            <a:r>
              <a:rPr lang="fr-CA" sz="1200" u="sng" kern="1200" dirty="0">
                <a:solidFill>
                  <a:schemeClr val="tx1"/>
                </a:solidFill>
                <a:effectLst/>
                <a:latin typeface="+mn-lt"/>
                <a:ea typeface="+mn-ea"/>
                <a:cs typeface="+mn-cs"/>
                <a:hlinkClick r:id="rId3"/>
              </a:rPr>
              <a:t>https://www.mhrc.ca/screen-time-youth-mh</a:t>
            </a:r>
            <a:r>
              <a:rPr lang="fr-CA" sz="1200" kern="1200" dirty="0">
                <a:solidFill>
                  <a:schemeClr val="tx1"/>
                </a:solidFill>
                <a:effectLst/>
                <a:latin typeface="+mn-lt"/>
                <a:ea typeface="+mn-ea"/>
                <a:cs typeface="+mn-cs"/>
              </a:rPr>
              <a:t> (Consulté le 14 mai 2026).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5B547-2A56-4390-B046-3C96CDC94B0B}" type="slidenum">
              <a:rPr lang="en-US" smtClean="0"/>
              <a:t>6</a:t>
            </a:fld>
            <a:endParaRPr lang="en-US"/>
          </a:p>
        </p:txBody>
      </p:sp>
    </p:spTree>
    <p:extLst>
      <p:ext uri="{BB962C8B-B14F-4D97-AF65-F5344CB8AC3E}">
        <p14:creationId xmlns:p14="http://schemas.microsoft.com/office/powerpoint/2010/main" val="208984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a:solidFill>
                  <a:schemeClr val="tx1"/>
                </a:solidFill>
                <a:effectLst/>
                <a:latin typeface="+mn-lt"/>
                <a:ea typeface="+mn-ea"/>
                <a:cs typeface="+mn-cs"/>
              </a:rPr>
              <a:t>Référence</a:t>
            </a:r>
            <a:r>
              <a:rPr lang="en-CA" sz="1200" b="1" kern="1200" dirty="0">
                <a:solidFill>
                  <a:schemeClr val="tx1"/>
                </a:solidFill>
                <a:effectLst/>
                <a:latin typeface="+mn-lt"/>
                <a:ea typeface="+mn-ea"/>
                <a:cs typeface="+mn-cs"/>
              </a:rPr>
              <a:t> : </a:t>
            </a:r>
            <a:r>
              <a:rPr lang="en-CA" sz="1200" kern="1200" dirty="0">
                <a:solidFill>
                  <a:schemeClr val="tx1"/>
                </a:solidFill>
                <a:effectLst/>
                <a:latin typeface="+mn-lt"/>
                <a:ea typeface="+mn-ea"/>
                <a:cs typeface="+mn-cs"/>
              </a:rPr>
              <a:t>5Rights Foundation. Disrupted Childhood: The cost of persuasive design. </a:t>
            </a:r>
            <a:r>
              <a:rPr lang="fr-CA" sz="1200" kern="1200" dirty="0">
                <a:solidFill>
                  <a:schemeClr val="tx1"/>
                </a:solidFill>
                <a:effectLst/>
                <a:latin typeface="+mn-lt"/>
                <a:ea typeface="+mn-ea"/>
                <a:cs typeface="+mn-cs"/>
              </a:rPr>
              <a:t>Avril 2023 : </a:t>
            </a:r>
            <a:r>
              <a:rPr lang="fr-CA" sz="1200" u="sng" kern="1200" dirty="0">
                <a:solidFill>
                  <a:schemeClr val="tx1"/>
                </a:solidFill>
                <a:effectLst/>
                <a:latin typeface="+mn-lt"/>
                <a:ea typeface="+mn-ea"/>
                <a:cs typeface="+mn-cs"/>
                <a:hlinkClick r:id="rId3"/>
              </a:rPr>
              <a:t>https://5rightsfoundation.com/wp-content/uploads/2024/08/5rights_DisruptedChildhood_G.pdf</a:t>
            </a:r>
            <a:r>
              <a:rPr lang="fr-CA" sz="1200" kern="1200" dirty="0">
                <a:solidFill>
                  <a:schemeClr val="tx1"/>
                </a:solidFill>
                <a:effectLst/>
                <a:latin typeface="+mn-lt"/>
                <a:ea typeface="+mn-ea"/>
                <a:cs typeface="+mn-cs"/>
              </a:rPr>
              <a:t> (Consulté le 14 mai 2026).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5B547-2A56-4390-B046-3C96CDC94B0B}" type="slidenum">
              <a:rPr lang="en-US" smtClean="0"/>
              <a:t>7</a:t>
            </a:fld>
            <a:endParaRPr lang="en-US"/>
          </a:p>
        </p:txBody>
      </p:sp>
    </p:spTree>
    <p:extLst>
      <p:ext uri="{BB962C8B-B14F-4D97-AF65-F5344CB8AC3E}">
        <p14:creationId xmlns:p14="http://schemas.microsoft.com/office/powerpoint/2010/main" val="305491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err="1">
                <a:solidFill>
                  <a:schemeClr val="tx1"/>
                </a:solidFill>
                <a:effectLst/>
                <a:latin typeface="+mn-lt"/>
                <a:ea typeface="+mn-ea"/>
                <a:cs typeface="+mn-cs"/>
              </a:rPr>
              <a:t>Référence</a:t>
            </a:r>
            <a:r>
              <a:rPr lang="en-CA" sz="1200" b="1" kern="1200" dirty="0">
                <a:solidFill>
                  <a:schemeClr val="tx1"/>
                </a:solidFill>
                <a:effectLst/>
                <a:latin typeface="+mn-lt"/>
                <a:ea typeface="+mn-ea"/>
                <a:cs typeface="+mn-cs"/>
              </a:rPr>
              <a:t> : </a:t>
            </a:r>
            <a:r>
              <a:rPr lang="en-CA" sz="1200" kern="1200" dirty="0">
                <a:solidFill>
                  <a:schemeClr val="tx1"/>
                </a:solidFill>
                <a:effectLst/>
                <a:latin typeface="+mn-lt"/>
                <a:ea typeface="+mn-ea"/>
                <a:cs typeface="+mn-cs"/>
              </a:rPr>
              <a:t>Davis CG, Goldfield GS. Limiting social media use decreases depression, anxiety, and fear of missing out in youth with emotional distress: A randomized controlled trial. </a:t>
            </a:r>
            <a:r>
              <a:rPr lang="fr-CA" sz="1200" kern="1200" dirty="0" err="1">
                <a:solidFill>
                  <a:schemeClr val="tx1"/>
                </a:solidFill>
                <a:effectLst/>
                <a:latin typeface="+mn-lt"/>
                <a:ea typeface="+mn-ea"/>
                <a:cs typeface="+mn-cs"/>
              </a:rPr>
              <a:t>Psychol</a:t>
            </a:r>
            <a:r>
              <a:rPr lang="fr-CA" sz="1200" kern="1200" dirty="0">
                <a:solidFill>
                  <a:schemeClr val="tx1"/>
                </a:solidFill>
                <a:effectLst/>
                <a:latin typeface="+mn-lt"/>
                <a:ea typeface="+mn-ea"/>
                <a:cs typeface="+mn-cs"/>
              </a:rPr>
              <a:t> Pop Media 2025;14(1):1–11. </a:t>
            </a:r>
            <a:r>
              <a:rPr lang="fr-CA" sz="1200" kern="1200" dirty="0" err="1">
                <a:solidFill>
                  <a:schemeClr val="tx1"/>
                </a:solidFill>
                <a:effectLst/>
                <a:latin typeface="+mn-lt"/>
                <a:ea typeface="+mn-ea"/>
                <a:cs typeface="+mn-cs"/>
              </a:rPr>
              <a:t>doi</a:t>
            </a:r>
            <a:r>
              <a:rPr lang="fr-CA" sz="1200" kern="1200" dirty="0">
                <a:solidFill>
                  <a:schemeClr val="tx1"/>
                </a:solidFill>
                <a:effectLst/>
                <a:latin typeface="+mn-lt"/>
                <a:ea typeface="+mn-ea"/>
                <a:cs typeface="+mn-cs"/>
              </a:rPr>
              <a:t>: </a:t>
            </a:r>
            <a:r>
              <a:rPr lang="fr-CA" sz="1200" u="sng" kern="1200" dirty="0">
                <a:solidFill>
                  <a:schemeClr val="tx1"/>
                </a:solidFill>
                <a:effectLst/>
                <a:latin typeface="+mn-lt"/>
                <a:ea typeface="+mn-ea"/>
                <a:cs typeface="+mn-cs"/>
                <a:hlinkClick r:id="rId3"/>
              </a:rPr>
              <a:t>10.1037/ppm0000536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5B547-2A56-4390-B046-3C96CDC94B0B}" type="slidenum">
              <a:rPr lang="en-US" smtClean="0"/>
              <a:t>10</a:t>
            </a:fld>
            <a:endParaRPr lang="en-US" dirty="0"/>
          </a:p>
        </p:txBody>
      </p:sp>
    </p:spTree>
    <p:extLst>
      <p:ext uri="{BB962C8B-B14F-4D97-AF65-F5344CB8AC3E}">
        <p14:creationId xmlns:p14="http://schemas.microsoft.com/office/powerpoint/2010/main" val="189855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Référence : </a:t>
            </a:r>
            <a:r>
              <a:rPr lang="fr-CA" sz="1200" kern="1200" dirty="0">
                <a:solidFill>
                  <a:schemeClr val="tx1"/>
                </a:solidFill>
                <a:effectLst/>
                <a:latin typeface="+mn-lt"/>
                <a:ea typeface="+mn-ea"/>
                <a:cs typeface="+mn-cs"/>
              </a:rPr>
              <a:t>Unplugged Canada. </a:t>
            </a:r>
            <a:r>
              <a:rPr lang="fr-CA" sz="1200" u="sng" kern="1200" dirty="0">
                <a:solidFill>
                  <a:schemeClr val="tx1"/>
                </a:solidFill>
                <a:effectLst/>
                <a:latin typeface="+mn-lt"/>
                <a:ea typeface="+mn-ea"/>
                <a:cs typeface="+mn-cs"/>
                <a:hlinkClick r:id="rId3"/>
              </a:rPr>
              <a:t>https://www.unpluggedcanada.com/</a:t>
            </a:r>
            <a:r>
              <a:rPr lang="fr-CA" sz="1200" kern="1200" dirty="0">
                <a:solidFill>
                  <a:schemeClr val="tx1"/>
                </a:solidFill>
                <a:effectLst/>
                <a:latin typeface="+mn-lt"/>
                <a:ea typeface="+mn-ea"/>
                <a:cs typeface="+mn-cs"/>
              </a:rPr>
              <a:t> (Consulté le 14 mai 2026). </a:t>
            </a:r>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14</a:t>
            </a:fld>
            <a:endParaRPr lang="en-US"/>
          </a:p>
        </p:txBody>
      </p:sp>
    </p:spTree>
    <p:extLst>
      <p:ext uri="{BB962C8B-B14F-4D97-AF65-F5344CB8AC3E}">
        <p14:creationId xmlns:p14="http://schemas.microsoft.com/office/powerpoint/2010/main" val="370952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15</a:t>
            </a:fld>
            <a:endParaRPr lang="en-US"/>
          </a:p>
        </p:txBody>
      </p:sp>
    </p:spTree>
    <p:extLst>
      <p:ext uri="{BB962C8B-B14F-4D97-AF65-F5344CB8AC3E}">
        <p14:creationId xmlns:p14="http://schemas.microsoft.com/office/powerpoint/2010/main" val="187441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5D3A-358B-C07E-0D44-6ECADC9AA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E9F57-98B5-05F7-8FDF-1976178F0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A6F54-2A6B-034B-CE3A-BBE8453CF51B}"/>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4B6DAE58-D4EC-5603-0B48-D2A057738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8BEFC-01A9-6ACF-93CF-8E45966CD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32547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9A7A-00B0-D049-674D-09B71F23C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64344-8BC9-16B2-1C1B-74DECCB10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45394-16D8-4714-9F98-D6207AF3DBA2}"/>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E18F8A48-5371-3B41-91AE-B3BF9A6CF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05B5F-B28B-A7E4-2B91-8A6EBA5659CE}"/>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53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81A82-5146-5BC8-B51F-081F7D616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FF8D4-B74E-D132-79AF-5CC1D36EB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F7B06-F4D6-6A5A-E557-98904A528188}"/>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A28FEB2D-32C2-C266-DA4C-D060D8C5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62BC2-443F-D4A3-A549-DCAD4FB45A4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086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1AB6-CCAA-3901-1CEF-BA43C4905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9F348-D4CA-25FC-A801-66CF0D1B4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C2153-2B6F-9E83-3093-881707DC4CD6}"/>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06B731AA-CD5B-2074-27B7-2C0EAE859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30EA-4800-83BC-0292-AADEFEF7C04B}"/>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178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9366-FBA8-4925-1B36-888B393828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25FD9-3087-BFE0-8A54-DC2103F96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BB4C5-1FE8-67B2-F7CE-F058639F67FA}"/>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6BD6E681-92FC-F760-4D4D-C6C06F603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4049E-485A-9C2C-0C61-68EFBBD71FFD}"/>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1152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DC36-BA87-42A8-1181-D5FC5361BB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5CCAD-7AB8-17FE-7BC6-002C61748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B69A0-B2BB-0BF4-DED6-E84119EF1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1D5C5D-C360-8355-7BEC-50C62A38834E}"/>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6" name="Footer Placeholder 5">
            <a:extLst>
              <a:ext uri="{FF2B5EF4-FFF2-40B4-BE49-F238E27FC236}">
                <a16:creationId xmlns:a16="http://schemas.microsoft.com/office/drawing/2014/main" id="{51088532-EB6E-2658-175A-F6E943BEF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6BBF-495A-DF6B-B557-1A8E60A46557}"/>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44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3FC2-F02E-2722-58CE-F62387DF3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98C31-B0DA-2230-EEC7-5FF804FA2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FD5CA-6602-F7C5-14EA-025C07ECE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0F0A9-1467-FAAE-8120-EA66C08EB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C9B6E-A20B-6547-977F-383D3AFE4A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4D6727-CE4C-3A81-D4C0-38F5476F3DB5}"/>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8" name="Footer Placeholder 7">
            <a:extLst>
              <a:ext uri="{FF2B5EF4-FFF2-40B4-BE49-F238E27FC236}">
                <a16:creationId xmlns:a16="http://schemas.microsoft.com/office/drawing/2014/main" id="{F55C1A95-ACC7-481B-CA85-3AF58E017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70B97-8326-373D-86C3-2BC09374B04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3526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189D-9151-F1EA-BE99-D4624FDA7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37AAA-443B-E306-7774-9A0ECE57AF11}"/>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4" name="Footer Placeholder 3">
            <a:extLst>
              <a:ext uri="{FF2B5EF4-FFF2-40B4-BE49-F238E27FC236}">
                <a16:creationId xmlns:a16="http://schemas.microsoft.com/office/drawing/2014/main" id="{3D9F1F50-3277-7F76-E2BD-C0F03E1F2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56C61-F4A2-6111-9FFE-D4E2B489EA63}"/>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1485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97C5B-48D6-ABF6-C491-A418D96D9E7D}"/>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3" name="Footer Placeholder 2">
            <a:extLst>
              <a:ext uri="{FF2B5EF4-FFF2-40B4-BE49-F238E27FC236}">
                <a16:creationId xmlns:a16="http://schemas.microsoft.com/office/drawing/2014/main" id="{FEE63FAD-13F5-C940-7D77-23FA7B767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AE47E-1F7A-A04A-37D0-869E2C6D98F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37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E4C-C0C5-FA9B-CFE0-5D4C1CD29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945DD-4D08-CA7E-4915-253D8FDB0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E72C9-6199-B7CC-C35D-8967674DE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267CF-C5E4-99EF-F694-6400D0D50F0F}"/>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6" name="Footer Placeholder 5">
            <a:extLst>
              <a:ext uri="{FF2B5EF4-FFF2-40B4-BE49-F238E27FC236}">
                <a16:creationId xmlns:a16="http://schemas.microsoft.com/office/drawing/2014/main" id="{0981695A-C37B-A07C-25FF-33C91C300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995D6-CA79-3FDB-098E-A32992B68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68014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EDB3-298D-9334-2A5C-9850414B6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75A5C-C0CD-2DB3-F299-6062F3044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77470-3475-C4D7-01B9-64B975A57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2CFF9-ED37-4738-5384-2BD4C54F540A}"/>
              </a:ext>
            </a:extLst>
          </p:cNvPr>
          <p:cNvSpPr>
            <a:spLocks noGrp="1"/>
          </p:cNvSpPr>
          <p:nvPr>
            <p:ph type="dt" sz="half" idx="10"/>
          </p:nvPr>
        </p:nvSpPr>
        <p:spPr/>
        <p:txBody>
          <a:bodyPr/>
          <a:lstStyle/>
          <a:p>
            <a:fld id="{11DF2958-333B-4440-8089-761659CD8F58}" type="datetimeFigureOut">
              <a:rPr lang="en-US" smtClean="0"/>
              <a:t>5/21/2026</a:t>
            </a:fld>
            <a:endParaRPr lang="en-US"/>
          </a:p>
        </p:txBody>
      </p:sp>
      <p:sp>
        <p:nvSpPr>
          <p:cNvPr id="6" name="Footer Placeholder 5">
            <a:extLst>
              <a:ext uri="{FF2B5EF4-FFF2-40B4-BE49-F238E27FC236}">
                <a16:creationId xmlns:a16="http://schemas.microsoft.com/office/drawing/2014/main" id="{4D97EF5A-BB4C-A0B2-29B6-50E82D759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62D6F-7A16-770A-96D7-663DB3C89A0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9881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08514-19F1-355C-2BF6-42B1DBF9C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C7874-8F10-640F-5F62-ADA9962F4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DF7F9-5DEA-5484-CC8E-382570E3B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DF2958-333B-4440-8089-761659CD8F58}" type="datetimeFigureOut">
              <a:rPr lang="en-US" smtClean="0"/>
              <a:t>5/21/2026</a:t>
            </a:fld>
            <a:endParaRPr lang="en-US"/>
          </a:p>
        </p:txBody>
      </p:sp>
      <p:sp>
        <p:nvSpPr>
          <p:cNvPr id="5" name="Footer Placeholder 4">
            <a:extLst>
              <a:ext uri="{FF2B5EF4-FFF2-40B4-BE49-F238E27FC236}">
                <a16:creationId xmlns:a16="http://schemas.microsoft.com/office/drawing/2014/main" id="{C1AAA697-CFD6-84AB-66C4-E8D386085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711704-6D07-AF95-F2D7-019C4DD31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AA2C06-341C-4A66-9BB3-8CF201A93033}" type="slidenum">
              <a:rPr lang="en-US" smtClean="0"/>
              <a:t>‹#›</a:t>
            </a:fld>
            <a:endParaRPr lang="en-US"/>
          </a:p>
        </p:txBody>
      </p:sp>
    </p:spTree>
    <p:extLst>
      <p:ext uri="{BB962C8B-B14F-4D97-AF65-F5344CB8AC3E}">
        <p14:creationId xmlns:p14="http://schemas.microsoft.com/office/powerpoint/2010/main" val="24626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sycnet.apa.org/doiLanding?doi=10.1037%2Fppm000053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pluggedcanad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cps.ca/fr/documents/position/les-medias-numeriqu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fr/sante-publique/services/rapports-publications/promotion-sante-prevention-maladies-chroniques-canada-recherche-politiques-pratiques/vol-45-no-7-8-2025/temps-loisir-ecran-sante-mentale-enfants-jeunes-canadie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hrc-rsmc.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5rightsfoundation.com/wp-content/uploads/2024/08/5rights_DisruptedChildhood_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A4B0-FCE9-20F1-1D9A-3145737F2E37}"/>
              </a:ext>
            </a:extLst>
          </p:cNvPr>
          <p:cNvSpPr>
            <a:spLocks noGrp="1"/>
          </p:cNvSpPr>
          <p:nvPr>
            <p:ph type="title"/>
          </p:nvPr>
        </p:nvSpPr>
        <p:spPr>
          <a:xfrm>
            <a:off x="1544715" y="2252921"/>
            <a:ext cx="9901050" cy="1325563"/>
          </a:xfrm>
        </p:spPr>
        <p:txBody>
          <a:bodyPr>
            <a:noAutofit/>
          </a:bodyPr>
          <a:lstStyle/>
          <a:p>
            <a:pPr algn="ctr"/>
            <a:r>
              <a:rPr lang="fr-CA" sz="4000" b="1" dirty="0"/>
              <a:t>Effets de l'utilisation récréative des écrans sur la santé et le développement des enfants d'âge scolaire et des adolescents</a:t>
            </a:r>
            <a:endParaRPr lang="en-US" sz="4000" dirty="0">
              <a:latin typeface="+mn-lt"/>
            </a:endParaRPr>
          </a:p>
        </p:txBody>
      </p:sp>
      <p:grpSp>
        <p:nvGrpSpPr>
          <p:cNvPr id="3" name="Group 2">
            <a:extLst>
              <a:ext uri="{FF2B5EF4-FFF2-40B4-BE49-F238E27FC236}">
                <a16:creationId xmlns:a16="http://schemas.microsoft.com/office/drawing/2014/main" id="{B1AD0A16-2FEB-3C97-E6CF-32B21C8E88F9}"/>
              </a:ext>
            </a:extLst>
          </p:cNvPr>
          <p:cNvGrpSpPr>
            <a:grpSpLocks noChangeAspect="1"/>
          </p:cNvGrpSpPr>
          <p:nvPr/>
        </p:nvGrpSpPr>
        <p:grpSpPr>
          <a:xfrm rot="10800000">
            <a:off x="762872" y="0"/>
            <a:ext cx="484640" cy="6858000"/>
            <a:chOff x="0" y="0"/>
            <a:chExt cx="1821786" cy="13716000"/>
          </a:xfrm>
        </p:grpSpPr>
        <p:grpSp>
          <p:nvGrpSpPr>
            <p:cNvPr id="4" name="Group 3">
              <a:extLst>
                <a:ext uri="{FF2B5EF4-FFF2-40B4-BE49-F238E27FC236}">
                  <a16:creationId xmlns:a16="http://schemas.microsoft.com/office/drawing/2014/main" id="{3083CDDB-D74D-4657-1441-87CFB6438378}"/>
                </a:ext>
              </a:extLst>
            </p:cNvPr>
            <p:cNvGrpSpPr/>
            <p:nvPr/>
          </p:nvGrpSpPr>
          <p:grpSpPr>
            <a:xfrm>
              <a:off x="0" y="0"/>
              <a:ext cx="378594" cy="13716000"/>
              <a:chOff x="0" y="0"/>
              <a:chExt cx="91534" cy="3316173"/>
            </a:xfrm>
          </p:grpSpPr>
          <p:sp>
            <p:nvSpPr>
              <p:cNvPr id="9" name="Freeform 4">
                <a:extLst>
                  <a:ext uri="{FF2B5EF4-FFF2-40B4-BE49-F238E27FC236}">
                    <a16:creationId xmlns:a16="http://schemas.microsoft.com/office/drawing/2014/main" id="{138FD7EF-4409-F25F-04EE-2B67B79C2A34}"/>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0" name="TextBox 5">
                <a:extLst>
                  <a:ext uri="{FF2B5EF4-FFF2-40B4-BE49-F238E27FC236}">
                    <a16:creationId xmlns:a16="http://schemas.microsoft.com/office/drawing/2014/main" id="{94BE73BF-474F-2116-CF41-10F7DF3C28DF}"/>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6">
              <a:extLst>
                <a:ext uri="{FF2B5EF4-FFF2-40B4-BE49-F238E27FC236}">
                  <a16:creationId xmlns:a16="http://schemas.microsoft.com/office/drawing/2014/main" id="{AE1370CB-58C5-CA30-8722-786B7EB4C52F}"/>
                </a:ext>
              </a:extLst>
            </p:cNvPr>
            <p:cNvGrpSpPr/>
            <p:nvPr/>
          </p:nvGrpSpPr>
          <p:grpSpPr>
            <a:xfrm>
              <a:off x="712996" y="0"/>
              <a:ext cx="378594" cy="13716000"/>
              <a:chOff x="0" y="0"/>
              <a:chExt cx="91534" cy="3316173"/>
            </a:xfrm>
          </p:grpSpPr>
          <p:sp>
            <p:nvSpPr>
              <p:cNvPr id="7" name="Freeform 7">
                <a:extLst>
                  <a:ext uri="{FF2B5EF4-FFF2-40B4-BE49-F238E27FC236}">
                    <a16:creationId xmlns:a16="http://schemas.microsoft.com/office/drawing/2014/main" id="{F2CF82B2-C5E9-707B-669A-53630341BE6A}"/>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19868EAB-DAFF-9499-EAF1-6BE7814D397A}"/>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sp>
          <p:nvSpPr>
            <p:cNvPr id="6" name="Freeform 10">
              <a:extLst>
                <a:ext uri="{FF2B5EF4-FFF2-40B4-BE49-F238E27FC236}">
                  <a16:creationId xmlns:a16="http://schemas.microsoft.com/office/drawing/2014/main" id="{A306F02F-BDE9-2888-02F0-D462A017C94B}"/>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67A541BF-2802-1279-103A-D3379E4DD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504" y="4704099"/>
            <a:ext cx="5211496" cy="1007408"/>
          </a:xfrm>
          <a:prstGeom prst="rect">
            <a:avLst/>
          </a:prstGeom>
        </p:spPr>
      </p:pic>
      <p:pic>
        <p:nvPicPr>
          <p:cNvPr id="16" name="Picture 15">
            <a:extLst>
              <a:ext uri="{FF2B5EF4-FFF2-40B4-BE49-F238E27FC236}">
                <a16:creationId xmlns:a16="http://schemas.microsoft.com/office/drawing/2014/main" id="{3127F8F7-7529-5207-4152-4E84B2741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318" y="4415776"/>
            <a:ext cx="2171561" cy="1380983"/>
          </a:xfrm>
          <a:prstGeom prst="rect">
            <a:avLst/>
          </a:prstGeom>
        </p:spPr>
      </p:pic>
    </p:spTree>
    <p:extLst>
      <p:ext uri="{BB962C8B-B14F-4D97-AF65-F5344CB8AC3E}">
        <p14:creationId xmlns:p14="http://schemas.microsoft.com/office/powerpoint/2010/main" val="191794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9F50-5215-432A-5F79-678C3BC914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BF6A1EB-F85F-0208-0F39-E87D718B6AFE}"/>
              </a:ext>
            </a:extLst>
          </p:cNvPr>
          <p:cNvSpPr>
            <a:spLocks noGrp="1"/>
          </p:cNvSpPr>
          <p:nvPr>
            <p:ph type="title"/>
          </p:nvPr>
        </p:nvSpPr>
        <p:spPr>
          <a:xfrm>
            <a:off x="703729" y="732679"/>
            <a:ext cx="8233237" cy="1325563"/>
          </a:xfrm>
        </p:spPr>
        <p:txBody>
          <a:bodyPr>
            <a:normAutofit/>
          </a:bodyPr>
          <a:lstStyle/>
          <a:p>
            <a:r>
              <a:rPr lang="fr-CA" sz="3400" b="1" dirty="0"/>
              <a:t>Les effets négatifs peuvent être réversibles</a:t>
            </a:r>
            <a:endParaRPr lang="en-US" sz="3400" dirty="0">
              <a:solidFill>
                <a:srgbClr val="FD9D62"/>
              </a:solidFill>
            </a:endParaRPr>
          </a:p>
        </p:txBody>
      </p:sp>
      <p:sp>
        <p:nvSpPr>
          <p:cNvPr id="8" name="TextBox 7">
            <a:extLst>
              <a:ext uri="{FF2B5EF4-FFF2-40B4-BE49-F238E27FC236}">
                <a16:creationId xmlns:a16="http://schemas.microsoft.com/office/drawing/2014/main" id="{CB13E9D7-7510-4A49-B400-8F430EEFCE49}"/>
              </a:ext>
            </a:extLst>
          </p:cNvPr>
          <p:cNvSpPr txBox="1"/>
          <p:nvPr/>
        </p:nvSpPr>
        <p:spPr>
          <a:xfrm>
            <a:off x="703729" y="1937799"/>
            <a:ext cx="7687843" cy="2062103"/>
          </a:xfrm>
          <a:prstGeom prst="rect">
            <a:avLst/>
          </a:prstGeom>
          <a:noFill/>
        </p:spPr>
        <p:txBody>
          <a:bodyPr wrap="square" rtlCol="0">
            <a:spAutoFit/>
          </a:bodyPr>
          <a:lstStyle/>
          <a:p>
            <a:r>
              <a:rPr lang="fr-CA" sz="3200" dirty="0"/>
              <a:t>Lorsque les jeunes </a:t>
            </a:r>
            <a:r>
              <a:rPr lang="fr-CA" sz="3200" u="sng" dirty="0">
                <a:hlinkClick r:id="rId3"/>
              </a:rPr>
              <a:t>réduisent</a:t>
            </a:r>
            <a:r>
              <a:rPr lang="fr-CA" sz="3200" dirty="0"/>
              <a:t> leur temps d'écran à des fins récréatives à environ 1 à 2 heures par jour, ils se sentent plus heureux et en meilleure santé. </a:t>
            </a:r>
            <a:endParaRPr lang="en-US" sz="3200" dirty="0"/>
          </a:p>
        </p:txBody>
      </p:sp>
      <p:pic>
        <p:nvPicPr>
          <p:cNvPr id="4" name="Picture 3">
            <a:extLst>
              <a:ext uri="{FF2B5EF4-FFF2-40B4-BE49-F238E27FC236}">
                <a16:creationId xmlns:a16="http://schemas.microsoft.com/office/drawing/2014/main" id="{E278BD14-10ED-AB56-62CE-FF7C87F60DBE}"/>
              </a:ext>
            </a:extLst>
          </p:cNvPr>
          <p:cNvPicPr>
            <a:picLocks noChangeAspect="1"/>
          </p:cNvPicPr>
          <p:nvPr/>
        </p:nvPicPr>
        <p:blipFill>
          <a:blip r:embed="rId4"/>
          <a:srcRect l="2778" t="5257" r="19674" b="1"/>
          <a:stretch>
            <a:fillRect/>
          </a:stretch>
        </p:blipFill>
        <p:spPr>
          <a:xfrm>
            <a:off x="9002588" y="0"/>
            <a:ext cx="3189412" cy="6875252"/>
          </a:xfrm>
          <a:prstGeom prst="rect">
            <a:avLst/>
          </a:prstGeom>
        </p:spPr>
      </p:pic>
      <p:sp>
        <p:nvSpPr>
          <p:cNvPr id="5" name="Freeform 10">
            <a:extLst>
              <a:ext uri="{FF2B5EF4-FFF2-40B4-BE49-F238E27FC236}">
                <a16:creationId xmlns:a16="http://schemas.microsoft.com/office/drawing/2014/main" id="{381E3390-A127-2507-8F1D-5BFAC99CFB55}"/>
              </a:ext>
            </a:extLst>
          </p:cNvPr>
          <p:cNvSpPr/>
          <p:nvPr/>
        </p:nvSpPr>
        <p:spPr>
          <a:xfrm rot="10800000" flipH="1">
            <a:off x="8936966" y="7657"/>
            <a:ext cx="65622" cy="6867595"/>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10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EE6F-4D85-FFD6-F78F-383C618EC99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3D64DDA-2273-76BA-DC3B-32A7936C0299}"/>
              </a:ext>
            </a:extLst>
          </p:cNvPr>
          <p:cNvSpPr txBox="1"/>
          <p:nvPr/>
        </p:nvSpPr>
        <p:spPr>
          <a:xfrm>
            <a:off x="954738" y="839339"/>
            <a:ext cx="10282519" cy="1015663"/>
          </a:xfrm>
          <a:prstGeom prst="rect">
            <a:avLst/>
          </a:prstGeom>
          <a:noFill/>
        </p:spPr>
        <p:txBody>
          <a:bodyPr wrap="square" rtlCol="0">
            <a:spAutoFit/>
          </a:bodyPr>
          <a:lstStyle/>
          <a:p>
            <a:r>
              <a:rPr lang="fr-CA" sz="3000" b="1" dirty="0"/>
              <a:t>Utilisez le modèle 4M (acronyme en anglais) pour aider </a:t>
            </a:r>
            <a:br>
              <a:rPr lang="fr-CA" sz="3000" b="1" dirty="0"/>
            </a:br>
            <a:r>
              <a:rPr lang="fr-CA" sz="3000" b="1" dirty="0"/>
              <a:t>les jeunes à adopter une utilisation plus saine des écrans :</a:t>
            </a:r>
            <a:endParaRPr lang="en-US" sz="3000" b="1" dirty="0"/>
          </a:p>
        </p:txBody>
      </p:sp>
      <p:sp>
        <p:nvSpPr>
          <p:cNvPr id="11" name="Content Placeholder 2">
            <a:extLst>
              <a:ext uri="{FF2B5EF4-FFF2-40B4-BE49-F238E27FC236}">
                <a16:creationId xmlns:a16="http://schemas.microsoft.com/office/drawing/2014/main" id="{B5EF0F42-756D-5DAC-4849-D8F3CD811539}"/>
              </a:ext>
            </a:extLst>
          </p:cNvPr>
          <p:cNvSpPr>
            <a:spLocks noGrp="1"/>
          </p:cNvSpPr>
          <p:nvPr>
            <p:ph idx="1"/>
          </p:nvPr>
        </p:nvSpPr>
        <p:spPr>
          <a:xfrm>
            <a:off x="954738" y="2519976"/>
            <a:ext cx="10222787" cy="519530"/>
          </a:xfrm>
        </p:spPr>
        <p:txBody>
          <a:bodyPr>
            <a:noAutofit/>
          </a:bodyPr>
          <a:lstStyle/>
          <a:p>
            <a:pPr eaLnBrk="0" fontAlgn="base" hangingPunct="0">
              <a:lnSpc>
                <a:spcPct val="100000"/>
              </a:lnSpc>
              <a:spcBef>
                <a:spcPct val="0"/>
              </a:spcBef>
              <a:spcAft>
                <a:spcPct val="0"/>
              </a:spcAft>
              <a:buClr>
                <a:srgbClr val="625D90"/>
              </a:buClr>
            </a:pPr>
            <a:r>
              <a:rPr lang="fr-CA" sz="2600" b="1" dirty="0"/>
              <a:t>Superviser</a:t>
            </a:r>
            <a:r>
              <a:rPr lang="fr-CA" sz="2600" dirty="0"/>
              <a:t> (en anglais, </a:t>
            </a:r>
            <a:r>
              <a:rPr lang="fr-CA" sz="2600" b="1" dirty="0"/>
              <a:t>Manage</a:t>
            </a:r>
            <a:r>
              <a:rPr lang="fr-CA" sz="2600" dirty="0"/>
              <a:t>) l’utilisation des écrans ; </a:t>
            </a:r>
            <a:endParaRPr lang="en-US" sz="2600" dirty="0"/>
          </a:p>
        </p:txBody>
      </p:sp>
      <p:sp>
        <p:nvSpPr>
          <p:cNvPr id="2" name="Rectangle: Rounded Corners 1">
            <a:extLst>
              <a:ext uri="{FF2B5EF4-FFF2-40B4-BE49-F238E27FC236}">
                <a16:creationId xmlns:a16="http://schemas.microsoft.com/office/drawing/2014/main" id="{78B51D5D-D0C1-6FAA-5701-3727D2BD861B}"/>
              </a:ext>
            </a:extLst>
          </p:cNvPr>
          <p:cNvSpPr/>
          <p:nvPr/>
        </p:nvSpPr>
        <p:spPr>
          <a:xfrm>
            <a:off x="692415" y="719796"/>
            <a:ext cx="10807167" cy="1331790"/>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CB9E174-1678-0F62-13E3-8E97E378F6B3}"/>
              </a:ext>
            </a:extLst>
          </p:cNvPr>
          <p:cNvSpPr/>
          <p:nvPr/>
        </p:nvSpPr>
        <p:spPr>
          <a:xfrm>
            <a:off x="692415" y="2348753"/>
            <a:ext cx="10807166" cy="3789451"/>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161E55F3-298B-269B-C39B-5F2F24E9F7CD}"/>
              </a:ext>
            </a:extLst>
          </p:cNvPr>
          <p:cNvSpPr txBox="1">
            <a:spLocks/>
          </p:cNvSpPr>
          <p:nvPr/>
        </p:nvSpPr>
        <p:spPr>
          <a:xfrm>
            <a:off x="954737" y="3164631"/>
            <a:ext cx="10222787" cy="553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rgbClr val="625D90"/>
              </a:buClr>
            </a:pPr>
            <a:r>
              <a:rPr lang="fr-CA" sz="2600" dirty="0"/>
              <a:t>Encourager une utilisation </a:t>
            </a:r>
            <a:r>
              <a:rPr lang="fr-CA" sz="2600" b="1" dirty="0"/>
              <a:t>pertinente</a:t>
            </a:r>
            <a:r>
              <a:rPr lang="fr-CA" sz="2600" dirty="0"/>
              <a:t> (en anglais, </a:t>
            </a:r>
            <a:r>
              <a:rPr lang="fr-CA" sz="2600" b="1" dirty="0" err="1"/>
              <a:t>Meaningful</a:t>
            </a:r>
            <a:r>
              <a:rPr lang="fr-CA" sz="2600" dirty="0"/>
              <a:t>) </a:t>
            </a:r>
            <a:br>
              <a:rPr lang="fr-CA" sz="2600" dirty="0"/>
            </a:br>
            <a:r>
              <a:rPr lang="fr-CA" sz="2600" dirty="0"/>
              <a:t>des écrans ; </a:t>
            </a:r>
            <a:endParaRPr lang="en-US" sz="2600" dirty="0"/>
          </a:p>
          <a:p>
            <a:pPr eaLnBrk="0" fontAlgn="base" hangingPunct="0">
              <a:lnSpc>
                <a:spcPct val="100000"/>
              </a:lnSpc>
              <a:spcBef>
                <a:spcPct val="0"/>
              </a:spcBef>
              <a:spcAft>
                <a:spcPct val="0"/>
              </a:spcAft>
              <a:buClr>
                <a:srgbClr val="625D90"/>
              </a:buClr>
            </a:pPr>
            <a:endParaRPr lang="en-US" altLang="en-US" sz="3200" dirty="0">
              <a:solidFill>
                <a:srgbClr val="000000"/>
              </a:solidFill>
            </a:endParaRPr>
          </a:p>
        </p:txBody>
      </p:sp>
      <p:sp>
        <p:nvSpPr>
          <p:cNvPr id="5" name="Content Placeholder 2">
            <a:extLst>
              <a:ext uri="{FF2B5EF4-FFF2-40B4-BE49-F238E27FC236}">
                <a16:creationId xmlns:a16="http://schemas.microsoft.com/office/drawing/2014/main" id="{0B18C0B3-FBB1-8D52-EEB5-054F1913B3C5}"/>
              </a:ext>
            </a:extLst>
          </p:cNvPr>
          <p:cNvSpPr txBox="1">
            <a:spLocks/>
          </p:cNvSpPr>
          <p:nvPr/>
        </p:nvSpPr>
        <p:spPr>
          <a:xfrm>
            <a:off x="954737" y="5165797"/>
            <a:ext cx="10744348"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rgbClr val="625D90"/>
              </a:buClr>
            </a:pPr>
            <a:r>
              <a:rPr lang="fr-CA" sz="2600" b="1" dirty="0"/>
              <a:t>Surveiller</a:t>
            </a:r>
            <a:r>
              <a:rPr lang="fr-CA" sz="2600" dirty="0"/>
              <a:t> (en anglais, </a:t>
            </a:r>
            <a:r>
              <a:rPr lang="fr-CA" sz="2600" b="1" dirty="0"/>
              <a:t>Monitor</a:t>
            </a:r>
            <a:r>
              <a:rPr lang="fr-CA" sz="2600" dirty="0"/>
              <a:t>) les signes d'une utilisation problématique des écrans. </a:t>
            </a:r>
            <a:endParaRPr lang="en-US" sz="2600" dirty="0"/>
          </a:p>
          <a:p>
            <a:pPr eaLnBrk="0" fontAlgn="base" hangingPunct="0">
              <a:lnSpc>
                <a:spcPct val="160000"/>
              </a:lnSpc>
              <a:spcBef>
                <a:spcPct val="0"/>
              </a:spcBef>
              <a:spcAft>
                <a:spcPct val="0"/>
              </a:spcAft>
              <a:buClr>
                <a:srgbClr val="625D90"/>
              </a:buClr>
            </a:pPr>
            <a:endParaRPr lang="en-US" altLang="en-US" sz="3200" dirty="0">
              <a:solidFill>
                <a:srgbClr val="000000"/>
              </a:solidFill>
            </a:endParaRPr>
          </a:p>
        </p:txBody>
      </p:sp>
      <p:sp>
        <p:nvSpPr>
          <p:cNvPr id="6" name="Content Placeholder 2">
            <a:extLst>
              <a:ext uri="{FF2B5EF4-FFF2-40B4-BE49-F238E27FC236}">
                <a16:creationId xmlns:a16="http://schemas.microsoft.com/office/drawing/2014/main" id="{67DF2045-5117-B0A1-0228-91BE66A34847}"/>
              </a:ext>
            </a:extLst>
          </p:cNvPr>
          <p:cNvSpPr txBox="1">
            <a:spLocks/>
          </p:cNvSpPr>
          <p:nvPr/>
        </p:nvSpPr>
        <p:spPr>
          <a:xfrm>
            <a:off x="954737" y="4138412"/>
            <a:ext cx="10222787" cy="730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rgbClr val="625D90"/>
              </a:buClr>
            </a:pPr>
            <a:r>
              <a:rPr lang="fr-CA" sz="2600" dirty="0"/>
              <a:t>Veiller à ce que les adultes </a:t>
            </a:r>
            <a:r>
              <a:rPr lang="fr-CA" sz="2600" b="1" dirty="0"/>
              <a:t>donnent l'exemple</a:t>
            </a:r>
            <a:r>
              <a:rPr lang="fr-CA" sz="2600" dirty="0"/>
              <a:t> (en anglais, </a:t>
            </a:r>
            <a:r>
              <a:rPr lang="fr-CA" sz="2600" b="1" dirty="0"/>
              <a:t>Model</a:t>
            </a:r>
            <a:r>
              <a:rPr lang="fr-CA" sz="2600" dirty="0"/>
              <a:t>) d'une utilisation saine des écrans ; </a:t>
            </a:r>
            <a:endParaRPr lang="en-US" sz="2600" dirty="0"/>
          </a:p>
          <a:p>
            <a:pPr eaLnBrk="0" fontAlgn="base" hangingPunct="0">
              <a:lnSpc>
                <a:spcPct val="100000"/>
              </a:lnSpc>
              <a:spcBef>
                <a:spcPct val="0"/>
              </a:spcBef>
              <a:spcAft>
                <a:spcPct val="0"/>
              </a:spcAft>
              <a:buClr>
                <a:srgbClr val="625D90"/>
              </a:buClr>
            </a:pPr>
            <a:endParaRPr lang="en-US" altLang="en-US" sz="3200" dirty="0">
              <a:solidFill>
                <a:srgbClr val="000000"/>
              </a:solidFill>
            </a:endParaRPr>
          </a:p>
        </p:txBody>
      </p:sp>
    </p:spTree>
    <p:extLst>
      <p:ext uri="{BB962C8B-B14F-4D97-AF65-F5344CB8AC3E}">
        <p14:creationId xmlns:p14="http://schemas.microsoft.com/office/powerpoint/2010/main" val="134014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30E0-8FE0-5054-F868-090BAC9FA804}"/>
              </a:ext>
            </a:extLst>
          </p:cNvPr>
          <p:cNvSpPr>
            <a:spLocks noGrp="1"/>
          </p:cNvSpPr>
          <p:nvPr>
            <p:ph type="title"/>
          </p:nvPr>
        </p:nvSpPr>
        <p:spPr>
          <a:xfrm>
            <a:off x="5630235" y="1303218"/>
            <a:ext cx="5938463" cy="1325563"/>
          </a:xfrm>
        </p:spPr>
        <p:txBody>
          <a:bodyPr>
            <a:normAutofit/>
          </a:bodyPr>
          <a:lstStyle/>
          <a:p>
            <a:pPr algn="ctr"/>
            <a:r>
              <a:rPr lang="fr-CA" sz="3000" b="1" dirty="0"/>
              <a:t>Superviser l’utilisation des écrans </a:t>
            </a:r>
            <a:endParaRPr lang="en-US" sz="3000" dirty="0"/>
          </a:p>
        </p:txBody>
      </p:sp>
      <p:sp>
        <p:nvSpPr>
          <p:cNvPr id="5" name="Content Placeholder 2">
            <a:extLst>
              <a:ext uri="{FF2B5EF4-FFF2-40B4-BE49-F238E27FC236}">
                <a16:creationId xmlns:a16="http://schemas.microsoft.com/office/drawing/2014/main" id="{262F9786-9359-99B0-7FBE-4B8905E0CC14}"/>
              </a:ext>
            </a:extLst>
          </p:cNvPr>
          <p:cNvSpPr txBox="1">
            <a:spLocks/>
          </p:cNvSpPr>
          <p:nvPr/>
        </p:nvSpPr>
        <p:spPr>
          <a:xfrm>
            <a:off x="5773669" y="2634632"/>
            <a:ext cx="5703589" cy="2292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t>Prenez des décisions réfléchies pour aider les enfants d'âge scolaire et les adolescents à utiliser les écrans de manière saine.</a:t>
            </a:r>
            <a:endParaRPr lang="en-US" dirty="0"/>
          </a:p>
        </p:txBody>
      </p:sp>
      <p:sp>
        <p:nvSpPr>
          <p:cNvPr id="3" name="Rectangle: Rounded Corners 2">
            <a:extLst>
              <a:ext uri="{FF2B5EF4-FFF2-40B4-BE49-F238E27FC236}">
                <a16:creationId xmlns:a16="http://schemas.microsoft.com/office/drawing/2014/main" id="{81113CAA-3E0A-5372-1F1A-8787C5D7619F}"/>
              </a:ext>
            </a:extLst>
          </p:cNvPr>
          <p:cNvSpPr/>
          <p:nvPr/>
        </p:nvSpPr>
        <p:spPr>
          <a:xfrm>
            <a:off x="5630235" y="1516888"/>
            <a:ext cx="5938463" cy="836580"/>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759BCC-6639-70E4-B89B-819649D6D632}"/>
              </a:ext>
            </a:extLst>
          </p:cNvPr>
          <p:cNvPicPr>
            <a:picLocks noChangeAspect="1"/>
          </p:cNvPicPr>
          <p:nvPr/>
        </p:nvPicPr>
        <p:blipFill>
          <a:blip r:embed="rId2"/>
          <a:srcRect l="1791" r="1970" b="1573"/>
          <a:stretch>
            <a:fillRect/>
          </a:stretch>
        </p:blipFill>
        <p:spPr>
          <a:xfrm>
            <a:off x="0" y="-1027512"/>
            <a:ext cx="5167271" cy="7895108"/>
          </a:xfrm>
          <a:prstGeom prst="rect">
            <a:avLst/>
          </a:prstGeom>
        </p:spPr>
      </p:pic>
      <p:sp>
        <p:nvSpPr>
          <p:cNvPr id="8" name="Freeform 10">
            <a:extLst>
              <a:ext uri="{FF2B5EF4-FFF2-40B4-BE49-F238E27FC236}">
                <a16:creationId xmlns:a16="http://schemas.microsoft.com/office/drawing/2014/main" id="{EC1ED01C-85A4-B76D-8998-7354A31AF0E5}"/>
              </a:ext>
            </a:extLst>
          </p:cNvPr>
          <p:cNvSpPr/>
          <p:nvPr/>
        </p:nvSpPr>
        <p:spPr>
          <a:xfrm rot="10800000">
            <a:off x="5169760" y="1"/>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4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D791A21-4942-7B1C-7EAA-5DED156F70AC}"/>
              </a:ext>
            </a:extLst>
          </p:cNvPr>
          <p:cNvSpPr/>
          <p:nvPr/>
        </p:nvSpPr>
        <p:spPr>
          <a:xfrm>
            <a:off x="646567" y="1873624"/>
            <a:ext cx="10787870" cy="3951822"/>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3FC40-79A1-2375-BA95-9E749F76CB5F}"/>
              </a:ext>
            </a:extLst>
          </p:cNvPr>
          <p:cNvSpPr>
            <a:spLocks noGrp="1"/>
          </p:cNvSpPr>
          <p:nvPr>
            <p:ph type="title"/>
          </p:nvPr>
        </p:nvSpPr>
        <p:spPr>
          <a:xfrm>
            <a:off x="1202378" y="2033906"/>
            <a:ext cx="5167637" cy="568732"/>
          </a:xfrm>
        </p:spPr>
        <p:txBody>
          <a:bodyPr>
            <a:noAutofit/>
          </a:bodyPr>
          <a:lstStyle/>
          <a:p>
            <a:r>
              <a:rPr lang="fr-CA" sz="3000" b="1" dirty="0"/>
              <a:t>Explorer la motivation :</a:t>
            </a:r>
            <a:endParaRPr lang="en-US" sz="3000" dirty="0"/>
          </a:p>
        </p:txBody>
      </p:sp>
      <p:sp>
        <p:nvSpPr>
          <p:cNvPr id="7" name="Content Placeholder 2">
            <a:extLst>
              <a:ext uri="{FF2B5EF4-FFF2-40B4-BE49-F238E27FC236}">
                <a16:creationId xmlns:a16="http://schemas.microsoft.com/office/drawing/2014/main" id="{308A4C5B-AA69-C4E8-0EEE-AC2C4AC37793}"/>
              </a:ext>
            </a:extLst>
          </p:cNvPr>
          <p:cNvSpPr txBox="1">
            <a:spLocks/>
          </p:cNvSpPr>
          <p:nvPr/>
        </p:nvSpPr>
        <p:spPr>
          <a:xfrm>
            <a:off x="1202378" y="2495802"/>
            <a:ext cx="10210460" cy="32955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625D90"/>
              </a:buClr>
            </a:pPr>
            <a:r>
              <a:rPr lang="fr-CA" sz="2600" dirty="0"/>
              <a:t>Ils croient qu’il s’agit d’un excellent cadeau ou que leur enfant sera ravi (c'est souvent le cas !) ; </a:t>
            </a:r>
            <a:endParaRPr lang="en-US" sz="2600" dirty="0"/>
          </a:p>
          <a:p>
            <a:pPr lvl="0">
              <a:buClr>
                <a:srgbClr val="625D90"/>
              </a:buClr>
            </a:pPr>
            <a:r>
              <a:rPr lang="fr-CA" sz="2600" dirty="0"/>
              <a:t>Les amis et camarades de classe de l'enfant ont un téléphone, et celui-ci se sent exclu, ou les parents craignent qu'il se sente exclu ; </a:t>
            </a:r>
            <a:endParaRPr lang="en-US" sz="2600" dirty="0"/>
          </a:p>
          <a:p>
            <a:pPr lvl="0">
              <a:buClr>
                <a:srgbClr val="625D90"/>
              </a:buClr>
            </a:pPr>
            <a:r>
              <a:rPr lang="fr-CA" sz="2600" dirty="0"/>
              <a:t>L'enfant semble prêt et fait preuve de maturité et de responsabilité ; </a:t>
            </a:r>
            <a:endParaRPr lang="en-US" sz="2600" dirty="0"/>
          </a:p>
          <a:p>
            <a:pPr lvl="0">
              <a:buClr>
                <a:srgbClr val="625D90"/>
              </a:buClr>
            </a:pPr>
            <a:r>
              <a:rPr lang="fr-CA" sz="2600" dirty="0"/>
              <a:t>L'enfant a besoin d'un téléphone pour des raisons de sécurité ou pour des raisons médicales.   </a:t>
            </a:r>
            <a:endParaRPr lang="en-US" sz="2600" dirty="0"/>
          </a:p>
        </p:txBody>
      </p:sp>
      <p:sp>
        <p:nvSpPr>
          <p:cNvPr id="10" name="TextBox 9">
            <a:extLst>
              <a:ext uri="{FF2B5EF4-FFF2-40B4-BE49-F238E27FC236}">
                <a16:creationId xmlns:a16="http://schemas.microsoft.com/office/drawing/2014/main" id="{61445D9F-2909-ECF7-FB52-FE464A915B51}"/>
              </a:ext>
            </a:extLst>
          </p:cNvPr>
          <p:cNvSpPr txBox="1"/>
          <p:nvPr/>
        </p:nvSpPr>
        <p:spPr>
          <a:xfrm>
            <a:off x="1202378" y="590414"/>
            <a:ext cx="10787870" cy="1077218"/>
          </a:xfrm>
          <a:prstGeom prst="rect">
            <a:avLst/>
          </a:prstGeom>
          <a:noFill/>
        </p:spPr>
        <p:txBody>
          <a:bodyPr wrap="square">
            <a:spAutoFit/>
          </a:bodyPr>
          <a:lstStyle/>
          <a:p>
            <a:r>
              <a:rPr lang="fr-CA" sz="3200" b="1" dirty="0"/>
              <a:t>Exemple : un parent souhaite offrir un téléphone intelligent à son enfant</a:t>
            </a:r>
            <a:endParaRPr lang="en-US" sz="3200" dirty="0"/>
          </a:p>
        </p:txBody>
      </p:sp>
    </p:spTree>
    <p:extLst>
      <p:ext uri="{BB962C8B-B14F-4D97-AF65-F5344CB8AC3E}">
        <p14:creationId xmlns:p14="http://schemas.microsoft.com/office/powerpoint/2010/main" val="360612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F795-65A3-9BD4-0B25-7722DFAC1AA6}"/>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3312818-4AA0-1BBE-8D4E-1B9459EA5665}"/>
              </a:ext>
            </a:extLst>
          </p:cNvPr>
          <p:cNvSpPr/>
          <p:nvPr/>
        </p:nvSpPr>
        <p:spPr>
          <a:xfrm>
            <a:off x="3827930" y="3862963"/>
            <a:ext cx="7331337" cy="2319796"/>
          </a:xfrm>
          <a:prstGeom prst="roundRect">
            <a:avLst/>
          </a:prstGeom>
          <a:solidFill>
            <a:srgbClr val="E6E5EF"/>
          </a:solidFill>
          <a:ln w="3175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2" name="Title 1">
            <a:extLst>
              <a:ext uri="{FF2B5EF4-FFF2-40B4-BE49-F238E27FC236}">
                <a16:creationId xmlns:a16="http://schemas.microsoft.com/office/drawing/2014/main" id="{BB7BD334-8A92-0063-141B-DD7531AE69EF}"/>
              </a:ext>
            </a:extLst>
          </p:cNvPr>
          <p:cNvSpPr>
            <a:spLocks noGrp="1"/>
          </p:cNvSpPr>
          <p:nvPr>
            <p:ph type="title"/>
          </p:nvPr>
        </p:nvSpPr>
        <p:spPr>
          <a:xfrm>
            <a:off x="3706762" y="568510"/>
            <a:ext cx="7798212" cy="1325563"/>
          </a:xfrm>
        </p:spPr>
        <p:txBody>
          <a:bodyPr>
            <a:normAutofit fontScale="90000"/>
          </a:bodyPr>
          <a:lstStyle/>
          <a:p>
            <a:br>
              <a:rPr lang="en-US" b="1" dirty="0"/>
            </a:br>
            <a:r>
              <a:rPr lang="fr-CA" sz="3800" b="1" dirty="0"/>
              <a:t>Le premier téléphone intelligent d’un enfant : ce que les parents doivent savoir</a:t>
            </a:r>
            <a:br>
              <a:rPr lang="en-US" sz="3800" b="1" dirty="0"/>
            </a:br>
            <a:endParaRPr lang="en-US" sz="3800" dirty="0"/>
          </a:p>
        </p:txBody>
      </p:sp>
      <p:sp>
        <p:nvSpPr>
          <p:cNvPr id="3" name="Content Placeholder 2">
            <a:extLst>
              <a:ext uri="{FF2B5EF4-FFF2-40B4-BE49-F238E27FC236}">
                <a16:creationId xmlns:a16="http://schemas.microsoft.com/office/drawing/2014/main" id="{DF2820C5-4E6F-5E4F-6286-F6613B8257D2}"/>
              </a:ext>
            </a:extLst>
          </p:cNvPr>
          <p:cNvSpPr>
            <a:spLocks noGrp="1"/>
          </p:cNvSpPr>
          <p:nvPr>
            <p:ph idx="1"/>
          </p:nvPr>
        </p:nvSpPr>
        <p:spPr>
          <a:xfrm>
            <a:off x="3706762" y="1985175"/>
            <a:ext cx="7498224" cy="1241858"/>
          </a:xfrm>
        </p:spPr>
        <p:txBody>
          <a:bodyPr>
            <a:noAutofit/>
          </a:bodyPr>
          <a:lstStyle/>
          <a:p>
            <a:pPr marL="0" indent="0">
              <a:buNone/>
            </a:pPr>
            <a:r>
              <a:rPr lang="fr-CA" sz="2600" dirty="0"/>
              <a:t>Les experts ne recommandent pas d’âge précis, mais il vaut généralement mieux attendre un peu pour s’assurer que l’adolescent est suffisamment mûr et capable de l’utiliser de manière responsable</a:t>
            </a:r>
            <a:endParaRPr lang="en-US" sz="2600" dirty="0"/>
          </a:p>
        </p:txBody>
      </p:sp>
      <p:sp>
        <p:nvSpPr>
          <p:cNvPr id="4" name="TextBox 3">
            <a:extLst>
              <a:ext uri="{FF2B5EF4-FFF2-40B4-BE49-F238E27FC236}">
                <a16:creationId xmlns:a16="http://schemas.microsoft.com/office/drawing/2014/main" id="{241DA72F-C8ED-A553-396C-A488353054E4}"/>
              </a:ext>
            </a:extLst>
          </p:cNvPr>
          <p:cNvSpPr txBox="1"/>
          <p:nvPr/>
        </p:nvSpPr>
        <p:spPr>
          <a:xfrm>
            <a:off x="4230445" y="3976420"/>
            <a:ext cx="6526306" cy="2092881"/>
          </a:xfrm>
          <a:prstGeom prst="rect">
            <a:avLst/>
          </a:prstGeom>
          <a:noFill/>
        </p:spPr>
        <p:txBody>
          <a:bodyPr wrap="square">
            <a:spAutoFit/>
          </a:bodyPr>
          <a:lstStyle/>
          <a:p>
            <a:r>
              <a:rPr lang="fr-CA" sz="2600" b="1" u="sng" dirty="0">
                <a:hlinkClick r:id="rId3"/>
              </a:rPr>
              <a:t>Unplugged Canada</a:t>
            </a:r>
            <a:r>
              <a:rPr lang="fr-CA" sz="2600" dirty="0"/>
              <a:t>, une organisation nationale dirigée par des parents, encourage ces derniers à attendre que leurs enfants aient </a:t>
            </a:r>
            <a:r>
              <a:rPr lang="fr-CA" sz="2600" b="1" dirty="0"/>
              <a:t>au moins 14 ans</a:t>
            </a:r>
            <a:r>
              <a:rPr lang="fr-CA" sz="2600" dirty="0"/>
              <a:t> avant de leur offrir leur premier téléphone intelligent.</a:t>
            </a:r>
            <a:endParaRPr lang="en-US" sz="2600" dirty="0"/>
          </a:p>
        </p:txBody>
      </p:sp>
      <p:pic>
        <p:nvPicPr>
          <p:cNvPr id="7" name="Picture 6">
            <a:extLst>
              <a:ext uri="{FF2B5EF4-FFF2-40B4-BE49-F238E27FC236}">
                <a16:creationId xmlns:a16="http://schemas.microsoft.com/office/drawing/2014/main" id="{2BDF4257-D974-4D61-32E2-965287A7CDEA}"/>
              </a:ext>
            </a:extLst>
          </p:cNvPr>
          <p:cNvPicPr>
            <a:picLocks noChangeAspect="1"/>
          </p:cNvPicPr>
          <p:nvPr/>
        </p:nvPicPr>
        <p:blipFill>
          <a:blip r:embed="rId4"/>
          <a:srcRect l="20183" r="12949"/>
          <a:stretch>
            <a:fillRect/>
          </a:stretch>
        </p:blipFill>
        <p:spPr>
          <a:xfrm>
            <a:off x="0" y="0"/>
            <a:ext cx="3091919" cy="6858000"/>
          </a:xfrm>
          <a:prstGeom prst="rect">
            <a:avLst/>
          </a:prstGeom>
        </p:spPr>
      </p:pic>
      <p:sp>
        <p:nvSpPr>
          <p:cNvPr id="5" name="Freeform 10">
            <a:extLst>
              <a:ext uri="{FF2B5EF4-FFF2-40B4-BE49-F238E27FC236}">
                <a16:creationId xmlns:a16="http://schemas.microsoft.com/office/drawing/2014/main" id="{550821C1-794C-08B1-931C-024E4BB9FE79}"/>
              </a:ext>
            </a:extLst>
          </p:cNvPr>
          <p:cNvSpPr/>
          <p:nvPr/>
        </p:nvSpPr>
        <p:spPr>
          <a:xfrm rot="10800000">
            <a:off x="3078858"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2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841E4-855A-D0CF-79E7-C954C24CBC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FB4342-C04B-12B4-53AD-53EEB2B9D142}"/>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324635E-D789-D272-1B23-197C48F81977}"/>
              </a:ext>
            </a:extLst>
          </p:cNvPr>
          <p:cNvSpPr/>
          <p:nvPr/>
        </p:nvSpPr>
        <p:spPr>
          <a:xfrm>
            <a:off x="381000" y="428065"/>
            <a:ext cx="11430000" cy="5945993"/>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1E9C2A-A1E6-7D9F-F179-94B87A9C0CED}"/>
              </a:ext>
            </a:extLst>
          </p:cNvPr>
          <p:cNvPicPr>
            <a:picLocks noChangeAspect="1"/>
          </p:cNvPicPr>
          <p:nvPr/>
        </p:nvPicPr>
        <p:blipFill>
          <a:blip r:embed="rId3"/>
          <a:srcRect l="28198" t="3434" r="22518" b="6908"/>
          <a:stretch>
            <a:fillRect/>
          </a:stretch>
        </p:blipFill>
        <p:spPr>
          <a:xfrm>
            <a:off x="415431" y="468381"/>
            <a:ext cx="4814890" cy="5888424"/>
          </a:xfrm>
          <a:prstGeom prst="rect">
            <a:avLst/>
          </a:prstGeom>
        </p:spPr>
      </p:pic>
      <p:sp>
        <p:nvSpPr>
          <p:cNvPr id="3" name="TextBox 2">
            <a:extLst>
              <a:ext uri="{FF2B5EF4-FFF2-40B4-BE49-F238E27FC236}">
                <a16:creationId xmlns:a16="http://schemas.microsoft.com/office/drawing/2014/main" id="{44481B7D-9239-91C2-8160-9D6A285F28AD}"/>
              </a:ext>
            </a:extLst>
          </p:cNvPr>
          <p:cNvSpPr txBox="1"/>
          <p:nvPr/>
        </p:nvSpPr>
        <p:spPr>
          <a:xfrm>
            <a:off x="6096000" y="1659285"/>
            <a:ext cx="5095456" cy="3539430"/>
          </a:xfrm>
          <a:prstGeom prst="rect">
            <a:avLst/>
          </a:prstGeom>
          <a:noFill/>
        </p:spPr>
        <p:txBody>
          <a:bodyPr wrap="square" rtlCol="0">
            <a:spAutoFit/>
          </a:bodyPr>
          <a:lstStyle/>
          <a:p>
            <a:pPr>
              <a:spcAft>
                <a:spcPts val="600"/>
              </a:spcAft>
            </a:pPr>
            <a:r>
              <a:rPr lang="fr-FR" sz="3200" b="1" dirty="0"/>
              <a:t>Pour les parents qui estiment que leur enfant est prêt, encouragez-les à établir un contrat précisant les règles et les attentes concernant l'utilisation du téléphone. </a:t>
            </a:r>
            <a:endParaRPr lang="en-US" sz="3200" b="1" dirty="0"/>
          </a:p>
        </p:txBody>
      </p:sp>
      <p:sp>
        <p:nvSpPr>
          <p:cNvPr id="9" name="Freeform 10">
            <a:extLst>
              <a:ext uri="{FF2B5EF4-FFF2-40B4-BE49-F238E27FC236}">
                <a16:creationId xmlns:a16="http://schemas.microsoft.com/office/drawing/2014/main" id="{DD388FD0-EA5F-8932-E365-CC46982C168E}"/>
              </a:ext>
            </a:extLst>
          </p:cNvPr>
          <p:cNvSpPr/>
          <p:nvPr/>
        </p:nvSpPr>
        <p:spPr>
          <a:xfrm rot="10800000">
            <a:off x="5228936" y="451126"/>
            <a:ext cx="45719" cy="5922931"/>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80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674B-DD45-C428-F0F2-C29C98B752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85B0A7-704D-67DE-2397-F05DDC14636E}"/>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B50FF0E-CF48-CFF8-4E66-B36978E9C6AC}"/>
              </a:ext>
            </a:extLst>
          </p:cNvPr>
          <p:cNvSpPr/>
          <p:nvPr/>
        </p:nvSpPr>
        <p:spPr>
          <a:xfrm>
            <a:off x="381000" y="376518"/>
            <a:ext cx="11430000" cy="6100482"/>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645DC51-1820-4FA8-3E33-B2D347595E19}"/>
              </a:ext>
            </a:extLst>
          </p:cNvPr>
          <p:cNvSpPr txBox="1"/>
          <p:nvPr/>
        </p:nvSpPr>
        <p:spPr>
          <a:xfrm>
            <a:off x="762000" y="585521"/>
            <a:ext cx="11430000" cy="1238818"/>
          </a:xfrm>
          <a:prstGeom prst="rect">
            <a:avLst/>
          </a:prstGeom>
        </p:spPr>
        <p:txBody>
          <a:bodyPr vert="horz" lIns="91440" tIns="45720" rIns="91440" bIns="45720" rtlCol="0" anchor="b">
            <a:noAutofit/>
          </a:bodyPr>
          <a:lstStyle/>
          <a:p>
            <a:pPr>
              <a:lnSpc>
                <a:spcPct val="90000"/>
              </a:lnSpc>
              <a:spcBef>
                <a:spcPts val="1000"/>
              </a:spcBef>
            </a:pPr>
            <a:r>
              <a:rPr lang="fr-CA" sz="2800" b="1" dirty="0"/>
              <a:t>Encouragez également les parents à réfléchir à des moyens progressifs permettant aux enfants d’agir de manière </a:t>
            </a:r>
            <a:br>
              <a:rPr lang="fr-CA" sz="2800" b="1" dirty="0"/>
            </a:br>
            <a:r>
              <a:rPr lang="fr-CA" sz="2800" b="1" dirty="0"/>
              <a:t>responsable avec leur téléphone, par exemple :</a:t>
            </a:r>
          </a:p>
        </p:txBody>
      </p:sp>
      <p:sp>
        <p:nvSpPr>
          <p:cNvPr id="8" name="Title 1">
            <a:extLst>
              <a:ext uri="{FF2B5EF4-FFF2-40B4-BE49-F238E27FC236}">
                <a16:creationId xmlns:a16="http://schemas.microsoft.com/office/drawing/2014/main" id="{2A62544D-1EC8-99F6-97E0-029EF0965706}"/>
              </a:ext>
            </a:extLst>
          </p:cNvPr>
          <p:cNvSpPr>
            <a:spLocks noGrp="1"/>
          </p:cNvSpPr>
          <p:nvPr>
            <p:ph type="title"/>
          </p:nvPr>
        </p:nvSpPr>
        <p:spPr>
          <a:xfrm>
            <a:off x="1594909" y="4573192"/>
            <a:ext cx="9002181" cy="774203"/>
          </a:xfrm>
        </p:spPr>
        <p:txBody>
          <a:bodyPr vert="horz" lIns="91440" tIns="45720" rIns="91440" bIns="45720" rtlCol="0" anchor="t">
            <a:noAutofit/>
          </a:bodyPr>
          <a:lstStyle/>
          <a:p>
            <a:r>
              <a:rPr lang="fr-CA" sz="2600" b="1" dirty="0"/>
              <a:t>Si les parents ressentent de la pression ou ne savent pas si leur enfant est prêt, encouragez-les à suivre leur instinct. </a:t>
            </a:r>
            <a:endParaRPr lang="en-US" sz="2600" dirty="0">
              <a:latin typeface="+mn-lt"/>
            </a:endParaRPr>
          </a:p>
        </p:txBody>
      </p:sp>
      <p:sp>
        <p:nvSpPr>
          <p:cNvPr id="5" name="TextBox 4">
            <a:extLst>
              <a:ext uri="{FF2B5EF4-FFF2-40B4-BE49-F238E27FC236}">
                <a16:creationId xmlns:a16="http://schemas.microsoft.com/office/drawing/2014/main" id="{3606A082-B65D-D01F-9A0C-C014A4957D64}"/>
              </a:ext>
            </a:extLst>
          </p:cNvPr>
          <p:cNvSpPr txBox="1"/>
          <p:nvPr/>
        </p:nvSpPr>
        <p:spPr>
          <a:xfrm>
            <a:off x="750488" y="4399012"/>
            <a:ext cx="724878" cy="1477328"/>
          </a:xfrm>
          <a:prstGeom prst="rect">
            <a:avLst/>
          </a:prstGeom>
          <a:noFill/>
        </p:spPr>
        <p:txBody>
          <a:bodyPr wrap="square" rtlCol="0">
            <a:spAutoFit/>
          </a:bodyPr>
          <a:lstStyle/>
          <a:p>
            <a:r>
              <a:rPr lang="en-US" sz="9000" dirty="0">
                <a:solidFill>
                  <a:srgbClr val="625D90"/>
                </a:solidFill>
              </a:rPr>
              <a:t>*</a:t>
            </a:r>
          </a:p>
        </p:txBody>
      </p:sp>
      <p:sp>
        <p:nvSpPr>
          <p:cNvPr id="9" name="Title 1">
            <a:extLst>
              <a:ext uri="{FF2B5EF4-FFF2-40B4-BE49-F238E27FC236}">
                <a16:creationId xmlns:a16="http://schemas.microsoft.com/office/drawing/2014/main" id="{DCB5DC2D-9A54-65DC-B6F8-18B44E0F930B}"/>
              </a:ext>
            </a:extLst>
          </p:cNvPr>
          <p:cNvSpPr txBox="1">
            <a:spLocks/>
          </p:cNvSpPr>
          <p:nvPr/>
        </p:nvSpPr>
        <p:spPr>
          <a:xfrm>
            <a:off x="1594909" y="5560861"/>
            <a:ext cx="8180146" cy="5233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600" b="1" dirty="0">
                <a:solidFill>
                  <a:srgbClr val="625D90"/>
                </a:solidFill>
              </a:rPr>
              <a:t>Ce sont les parents qui connaissent le mieux leur enfant</a:t>
            </a:r>
            <a:endParaRPr lang="en-US" sz="2600" dirty="0">
              <a:solidFill>
                <a:srgbClr val="625D90"/>
              </a:solidFill>
              <a:latin typeface="+mn-lt"/>
            </a:endParaRPr>
          </a:p>
        </p:txBody>
      </p:sp>
      <p:sp>
        <p:nvSpPr>
          <p:cNvPr id="2" name="TextBox 1">
            <a:extLst>
              <a:ext uri="{FF2B5EF4-FFF2-40B4-BE49-F238E27FC236}">
                <a16:creationId xmlns:a16="http://schemas.microsoft.com/office/drawing/2014/main" id="{2058FDE9-BDD5-89BD-B147-767CD799B076}"/>
              </a:ext>
            </a:extLst>
          </p:cNvPr>
          <p:cNvSpPr txBox="1"/>
          <p:nvPr/>
        </p:nvSpPr>
        <p:spPr>
          <a:xfrm>
            <a:off x="762000" y="2186193"/>
            <a:ext cx="10154782" cy="2126323"/>
          </a:xfrm>
          <a:prstGeom prst="rect">
            <a:avLst/>
          </a:prstGeom>
        </p:spPr>
        <p:txBody>
          <a:bodyPr vert="horz" lIns="91440" tIns="45720" rIns="91440" bIns="45720" rtlCol="0" anchor="b">
            <a:noAutofit/>
          </a:bodyPr>
          <a:lstStyle/>
          <a:p>
            <a:pPr>
              <a:lnSpc>
                <a:spcPct val="90000"/>
              </a:lnSpc>
              <a:spcBef>
                <a:spcPts val="1000"/>
              </a:spcBef>
            </a:pPr>
            <a:endParaRPr lang="en-US" sz="2400" b="1" dirty="0"/>
          </a:p>
          <a:p>
            <a:pPr marL="285750" lvl="0" indent="-285750">
              <a:buClr>
                <a:srgbClr val="625D90"/>
              </a:buClr>
              <a:buFont typeface="Arial" panose="020B0604020202020204" pitchFamily="34" charset="0"/>
              <a:buChar char="•"/>
            </a:pPr>
            <a:r>
              <a:rPr lang="fr-CA" sz="2600" dirty="0"/>
              <a:t>Ne pas installer d'applications de médias sociaux sur le téléphone intelligent d'un enfant ou d'un adolescent ; </a:t>
            </a:r>
            <a:endParaRPr lang="en-US" sz="2600" dirty="0"/>
          </a:p>
          <a:p>
            <a:pPr marL="285750" lvl="0" indent="-285750">
              <a:buClr>
                <a:srgbClr val="625D90"/>
              </a:buClr>
              <a:buFont typeface="Arial" panose="020B0604020202020204" pitchFamily="34" charset="0"/>
              <a:buChar char="•"/>
            </a:pPr>
            <a:r>
              <a:rPr lang="fr-CA" sz="2600" dirty="0"/>
              <a:t>Choisir un téléphone intelligent qui ne permet que les SMS et les appels vocaux ; </a:t>
            </a:r>
            <a:endParaRPr lang="en-US" sz="2600" dirty="0"/>
          </a:p>
          <a:p>
            <a:pPr marL="285750" lvl="0" indent="-285750">
              <a:buClr>
                <a:srgbClr val="625D90"/>
              </a:buClr>
              <a:buFont typeface="Arial" panose="020B0604020202020204" pitchFamily="34" charset="0"/>
              <a:buChar char="•"/>
            </a:pPr>
            <a:r>
              <a:rPr lang="fr-CA" sz="2600" dirty="0"/>
              <a:t>Fournir à l'enfant ou à l'adolescent un téléphone intelligent « familial » partagé.     </a:t>
            </a:r>
            <a:endParaRPr lang="en-US" sz="2600" dirty="0"/>
          </a:p>
        </p:txBody>
      </p:sp>
    </p:spTree>
    <p:extLst>
      <p:ext uri="{BB962C8B-B14F-4D97-AF65-F5344CB8AC3E}">
        <p14:creationId xmlns:p14="http://schemas.microsoft.com/office/powerpoint/2010/main" val="170586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3541-B61A-7594-3737-376C8FD7DEE3}"/>
              </a:ext>
            </a:extLst>
          </p:cNvPr>
          <p:cNvSpPr>
            <a:spLocks noGrp="1"/>
          </p:cNvSpPr>
          <p:nvPr>
            <p:ph type="title"/>
          </p:nvPr>
        </p:nvSpPr>
        <p:spPr>
          <a:xfrm>
            <a:off x="5194673" y="1119334"/>
            <a:ext cx="6350370" cy="1325563"/>
          </a:xfrm>
        </p:spPr>
        <p:txBody>
          <a:bodyPr>
            <a:normAutofit/>
          </a:bodyPr>
          <a:lstStyle/>
          <a:p>
            <a:pPr algn="ctr"/>
            <a:r>
              <a:rPr lang="fr-CA" sz="3800" b="1" dirty="0"/>
              <a:t>Encourager une utilisation pertinente des écrans</a:t>
            </a:r>
            <a:endParaRPr lang="en-US" sz="3800" dirty="0"/>
          </a:p>
        </p:txBody>
      </p:sp>
      <p:sp>
        <p:nvSpPr>
          <p:cNvPr id="3" name="Content Placeholder 2">
            <a:extLst>
              <a:ext uri="{FF2B5EF4-FFF2-40B4-BE49-F238E27FC236}">
                <a16:creationId xmlns:a16="http://schemas.microsoft.com/office/drawing/2014/main" id="{775447F5-39B5-D13A-0BF4-065269295925}"/>
              </a:ext>
            </a:extLst>
          </p:cNvPr>
          <p:cNvSpPr>
            <a:spLocks noGrp="1"/>
          </p:cNvSpPr>
          <p:nvPr>
            <p:ph idx="1"/>
          </p:nvPr>
        </p:nvSpPr>
        <p:spPr>
          <a:xfrm>
            <a:off x="5054599" y="2864550"/>
            <a:ext cx="6350370" cy="1422136"/>
          </a:xfrm>
        </p:spPr>
        <p:txBody>
          <a:bodyPr>
            <a:normAutofit fontScale="70000" lnSpcReduction="20000"/>
          </a:bodyPr>
          <a:lstStyle/>
          <a:p>
            <a:pPr marL="0" indent="0">
              <a:buNone/>
            </a:pPr>
            <a:r>
              <a:rPr lang="fr-CA" sz="4900" dirty="0"/>
              <a:t>Veillez à ce que l'utilisation des écrans par les enfants et les adolescents ait un but précis.</a:t>
            </a:r>
            <a:endParaRPr lang="en-US" sz="3600" b="1" dirty="0"/>
          </a:p>
          <a:p>
            <a:pPr marL="0" indent="0">
              <a:buNone/>
            </a:pPr>
            <a:endParaRPr lang="en-US" b="1" dirty="0"/>
          </a:p>
          <a:p>
            <a:pPr marL="0" indent="0">
              <a:buNone/>
            </a:pPr>
            <a:endParaRPr lang="en-US" b="1" dirty="0"/>
          </a:p>
          <a:p>
            <a:pPr marL="0" indent="0">
              <a:buNone/>
            </a:pPr>
            <a:endParaRPr lang="en-US" dirty="0"/>
          </a:p>
        </p:txBody>
      </p:sp>
      <p:sp>
        <p:nvSpPr>
          <p:cNvPr id="4" name="Rectangle: Rounded Corners 3">
            <a:extLst>
              <a:ext uri="{FF2B5EF4-FFF2-40B4-BE49-F238E27FC236}">
                <a16:creationId xmlns:a16="http://schemas.microsoft.com/office/drawing/2014/main" id="{8BD382EA-ACF1-E97B-9AB2-45BBA08D19B1}"/>
              </a:ext>
            </a:extLst>
          </p:cNvPr>
          <p:cNvSpPr/>
          <p:nvPr/>
        </p:nvSpPr>
        <p:spPr>
          <a:xfrm>
            <a:off x="5118847" y="1211451"/>
            <a:ext cx="6502023" cy="1141331"/>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6AA8BA-F657-5CCC-FFD3-646CF5C1A1B3}"/>
              </a:ext>
            </a:extLst>
          </p:cNvPr>
          <p:cNvPicPr>
            <a:picLocks noChangeAspect="1"/>
          </p:cNvPicPr>
          <p:nvPr/>
        </p:nvPicPr>
        <p:blipFill>
          <a:blip r:embed="rId2"/>
          <a:srcRect l="16360" t="1956" b="14405"/>
          <a:stretch>
            <a:fillRect/>
          </a:stretch>
        </p:blipFill>
        <p:spPr>
          <a:xfrm>
            <a:off x="0" y="0"/>
            <a:ext cx="4584467" cy="6858000"/>
          </a:xfrm>
          <a:prstGeom prst="rect">
            <a:avLst/>
          </a:prstGeom>
        </p:spPr>
      </p:pic>
      <p:sp>
        <p:nvSpPr>
          <p:cNvPr id="5" name="Content Placeholder 2">
            <a:extLst>
              <a:ext uri="{FF2B5EF4-FFF2-40B4-BE49-F238E27FC236}">
                <a16:creationId xmlns:a16="http://schemas.microsoft.com/office/drawing/2014/main" id="{D633DB58-495F-E0E8-D4A0-87DBB6FDC6B1}"/>
              </a:ext>
            </a:extLst>
          </p:cNvPr>
          <p:cNvSpPr txBox="1">
            <a:spLocks/>
          </p:cNvSpPr>
          <p:nvPr/>
        </p:nvSpPr>
        <p:spPr>
          <a:xfrm>
            <a:off x="5054599" y="4378801"/>
            <a:ext cx="6350370" cy="1141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dirty="0"/>
              <a:t>Le temps passé en ligne doit être </a:t>
            </a:r>
            <a:r>
              <a:rPr lang="fr-CA" sz="3200" b="1" dirty="0">
                <a:solidFill>
                  <a:srgbClr val="00B0F0"/>
                </a:solidFill>
              </a:rPr>
              <a:t>sécuritaire</a:t>
            </a:r>
            <a:r>
              <a:rPr lang="fr-CA" sz="3200" dirty="0"/>
              <a:t> et </a:t>
            </a:r>
            <a:r>
              <a:rPr lang="fr-CA" sz="3200" b="1" dirty="0">
                <a:solidFill>
                  <a:srgbClr val="00B0F0"/>
                </a:solidFill>
              </a:rPr>
              <a:t>adapté</a:t>
            </a:r>
            <a:r>
              <a:rPr lang="fr-CA" sz="3200" dirty="0"/>
              <a:t>.</a:t>
            </a:r>
            <a:endParaRPr lang="en-US" sz="3200"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dirty="0"/>
          </a:p>
        </p:txBody>
      </p:sp>
      <p:sp>
        <p:nvSpPr>
          <p:cNvPr id="7" name="Freeform 10">
            <a:extLst>
              <a:ext uri="{FF2B5EF4-FFF2-40B4-BE49-F238E27FC236}">
                <a16:creationId xmlns:a16="http://schemas.microsoft.com/office/drawing/2014/main" id="{AAFC64DF-2C98-6D86-986C-1F518BDBED94}"/>
              </a:ext>
            </a:extLst>
          </p:cNvPr>
          <p:cNvSpPr/>
          <p:nvPr/>
        </p:nvSpPr>
        <p:spPr>
          <a:xfrm rot="10800000">
            <a:off x="4584467" y="23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00B0F0"/>
          </a:solidFill>
          <a:ln>
            <a:solidFill>
              <a:srgbClr val="00B0F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29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1D7177-61F3-CB30-B33F-59A401383FB7}"/>
              </a:ext>
            </a:extLst>
          </p:cNvPr>
          <p:cNvSpPr/>
          <p:nvPr/>
        </p:nvSpPr>
        <p:spPr>
          <a:xfrm>
            <a:off x="816429" y="1667435"/>
            <a:ext cx="10797452" cy="4455459"/>
          </a:xfrm>
          <a:prstGeom prst="round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Content Placeholder 2">
            <a:extLst>
              <a:ext uri="{FF2B5EF4-FFF2-40B4-BE49-F238E27FC236}">
                <a16:creationId xmlns:a16="http://schemas.microsoft.com/office/drawing/2014/main" id="{324F2BAA-3828-6D3F-5F97-E12DA9F3DBC7}"/>
              </a:ext>
            </a:extLst>
          </p:cNvPr>
          <p:cNvSpPr>
            <a:spLocks noGrp="1"/>
          </p:cNvSpPr>
          <p:nvPr>
            <p:ph idx="1"/>
          </p:nvPr>
        </p:nvSpPr>
        <p:spPr>
          <a:xfrm>
            <a:off x="1050524" y="4110626"/>
            <a:ext cx="10227075" cy="1243904"/>
          </a:xfrm>
        </p:spPr>
        <p:txBody>
          <a:bodyPr>
            <a:noAutofit/>
          </a:bodyPr>
          <a:lstStyle/>
          <a:p>
            <a:pPr lvl="0">
              <a:buClr>
                <a:srgbClr val="00B0F0"/>
              </a:buClr>
            </a:pPr>
            <a:r>
              <a:rPr lang="fr-CA" sz="2600" dirty="0"/>
              <a:t>Élaborer un plan familial d’utilisation des médias qui tienne compte des besoins de chaque membre de la famille en matière de santé, d’éducation et de divertissement, qui prenne en considération l’utilisation des écrans en dehors du domicile, et qui s’adapte à mesure que les enfants grandissent et mûrissent.</a:t>
            </a:r>
            <a:endParaRPr lang="en-US" sz="2600" dirty="0"/>
          </a:p>
        </p:txBody>
      </p:sp>
      <p:sp>
        <p:nvSpPr>
          <p:cNvPr id="4" name="TextBox 3">
            <a:extLst>
              <a:ext uri="{FF2B5EF4-FFF2-40B4-BE49-F238E27FC236}">
                <a16:creationId xmlns:a16="http://schemas.microsoft.com/office/drawing/2014/main" id="{41F18733-B7E5-CE0C-8023-2D03E5975BCC}"/>
              </a:ext>
            </a:extLst>
          </p:cNvPr>
          <p:cNvSpPr txBox="1"/>
          <p:nvPr/>
        </p:nvSpPr>
        <p:spPr>
          <a:xfrm>
            <a:off x="1073159" y="1845814"/>
            <a:ext cx="4777250" cy="523220"/>
          </a:xfrm>
          <a:prstGeom prst="rect">
            <a:avLst/>
          </a:prstGeom>
          <a:noFill/>
        </p:spPr>
        <p:txBody>
          <a:bodyPr wrap="square" rtlCol="0">
            <a:spAutoFit/>
          </a:bodyPr>
          <a:lstStyle/>
          <a:p>
            <a:r>
              <a:rPr lang="fr-CA" sz="2800" b="1" dirty="0"/>
              <a:t>Encourager les parents à :</a:t>
            </a:r>
            <a:endParaRPr lang="en-US" sz="2800" dirty="0"/>
          </a:p>
        </p:txBody>
      </p:sp>
      <p:sp>
        <p:nvSpPr>
          <p:cNvPr id="6" name="TextBox 5">
            <a:extLst>
              <a:ext uri="{FF2B5EF4-FFF2-40B4-BE49-F238E27FC236}">
                <a16:creationId xmlns:a16="http://schemas.microsoft.com/office/drawing/2014/main" id="{4F883242-1F57-7C6F-DF4C-1028A97C3E14}"/>
              </a:ext>
            </a:extLst>
          </p:cNvPr>
          <p:cNvSpPr txBox="1"/>
          <p:nvPr/>
        </p:nvSpPr>
        <p:spPr>
          <a:xfrm>
            <a:off x="1189703" y="444686"/>
            <a:ext cx="10294374" cy="1077218"/>
          </a:xfrm>
          <a:prstGeom prst="rect">
            <a:avLst/>
          </a:prstGeom>
          <a:noFill/>
        </p:spPr>
        <p:txBody>
          <a:bodyPr wrap="square">
            <a:spAutoFit/>
          </a:bodyPr>
          <a:lstStyle/>
          <a:p>
            <a:r>
              <a:rPr lang="fr-CA" sz="3200" b="1" dirty="0"/>
              <a:t>Exemple : Un parent s'inquiète de ce que son enfant voit en ligne</a:t>
            </a:r>
            <a:endParaRPr lang="en-US" sz="3200" dirty="0"/>
          </a:p>
        </p:txBody>
      </p:sp>
      <p:sp>
        <p:nvSpPr>
          <p:cNvPr id="7" name="Content Placeholder 2">
            <a:extLst>
              <a:ext uri="{FF2B5EF4-FFF2-40B4-BE49-F238E27FC236}">
                <a16:creationId xmlns:a16="http://schemas.microsoft.com/office/drawing/2014/main" id="{E12CF2C3-2CD7-C0FD-17D6-3FDF52E318D7}"/>
              </a:ext>
            </a:extLst>
          </p:cNvPr>
          <p:cNvSpPr txBox="1">
            <a:spLocks/>
          </p:cNvSpPr>
          <p:nvPr/>
        </p:nvSpPr>
        <p:spPr>
          <a:xfrm>
            <a:off x="1050524" y="2435869"/>
            <a:ext cx="9911203" cy="1200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00B0F0"/>
              </a:buClr>
            </a:pPr>
            <a:r>
              <a:rPr lang="fr-CA" sz="2600" dirty="0"/>
              <a:t>Regarder des contenus ou jouer à des jeux vidéo avec les enfants et les adolescents dès que possible. Discuter de ce qu’ils voient en ligne, de la manière dont ils interagissent avec les autres, et leur demander s’ils ont des questions ou des inquiétudes ; </a:t>
            </a:r>
            <a:endParaRPr lang="en-US" sz="2600" dirty="0"/>
          </a:p>
        </p:txBody>
      </p:sp>
    </p:spTree>
    <p:extLst>
      <p:ext uri="{BB962C8B-B14F-4D97-AF65-F5344CB8AC3E}">
        <p14:creationId xmlns:p14="http://schemas.microsoft.com/office/powerpoint/2010/main" val="383813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18F4-ECE5-7C37-4878-3A342C6B5097}"/>
              </a:ext>
            </a:extLst>
          </p:cNvPr>
          <p:cNvSpPr>
            <a:spLocks noGrp="1"/>
          </p:cNvSpPr>
          <p:nvPr>
            <p:ph type="title"/>
          </p:nvPr>
        </p:nvSpPr>
        <p:spPr>
          <a:xfrm>
            <a:off x="5598983" y="951371"/>
            <a:ext cx="5373818" cy="1325563"/>
          </a:xfrm>
        </p:spPr>
        <p:txBody>
          <a:bodyPr>
            <a:noAutofit/>
          </a:bodyPr>
          <a:lstStyle/>
          <a:p>
            <a:r>
              <a:rPr lang="fr-CA" sz="4200" b="1" dirty="0"/>
              <a:t>Donner l’exemple d’une utilisation saine des écrans</a:t>
            </a:r>
            <a:endParaRPr lang="en-US" sz="4200" b="1" dirty="0"/>
          </a:p>
        </p:txBody>
      </p:sp>
      <p:sp>
        <p:nvSpPr>
          <p:cNvPr id="3" name="TextBox 2">
            <a:extLst>
              <a:ext uri="{FF2B5EF4-FFF2-40B4-BE49-F238E27FC236}">
                <a16:creationId xmlns:a16="http://schemas.microsoft.com/office/drawing/2014/main" id="{9BBE4D6F-5E78-DEE3-8B1D-CD1293D2A188}"/>
              </a:ext>
            </a:extLst>
          </p:cNvPr>
          <p:cNvSpPr txBox="1"/>
          <p:nvPr/>
        </p:nvSpPr>
        <p:spPr>
          <a:xfrm>
            <a:off x="5590018" y="2829154"/>
            <a:ext cx="5181600" cy="2862322"/>
          </a:xfrm>
          <a:prstGeom prst="rect">
            <a:avLst/>
          </a:prstGeom>
          <a:noFill/>
        </p:spPr>
        <p:txBody>
          <a:bodyPr wrap="square" rtlCol="0">
            <a:spAutoFit/>
          </a:bodyPr>
          <a:lstStyle/>
          <a:p>
            <a:r>
              <a:rPr lang="fr-CA" sz="3600" dirty="0"/>
              <a:t>Les enfants et les adolescents voient comment leurs parents utilisent leurs propres appareils.</a:t>
            </a:r>
            <a:endParaRPr lang="en-US" sz="3600" dirty="0"/>
          </a:p>
        </p:txBody>
      </p:sp>
      <p:sp>
        <p:nvSpPr>
          <p:cNvPr id="4" name="Rectangle: Rounded Corners 3">
            <a:extLst>
              <a:ext uri="{FF2B5EF4-FFF2-40B4-BE49-F238E27FC236}">
                <a16:creationId xmlns:a16="http://schemas.microsoft.com/office/drawing/2014/main" id="{539061F5-76CB-432C-C964-3295D5DCE230}"/>
              </a:ext>
            </a:extLst>
          </p:cNvPr>
          <p:cNvSpPr/>
          <p:nvPr/>
        </p:nvSpPr>
        <p:spPr>
          <a:xfrm>
            <a:off x="5433509" y="550848"/>
            <a:ext cx="5654936" cy="1970072"/>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D9A352-57C6-B83B-B3C5-98B6540E59DA}"/>
              </a:ext>
            </a:extLst>
          </p:cNvPr>
          <p:cNvPicPr>
            <a:picLocks noChangeAspect="1"/>
          </p:cNvPicPr>
          <p:nvPr/>
        </p:nvPicPr>
        <p:blipFill>
          <a:blip r:embed="rId2"/>
          <a:srcRect l="1" t="1497" r="1212" b="9551"/>
          <a:stretch>
            <a:fillRect/>
          </a:stretch>
        </p:blipFill>
        <p:spPr>
          <a:xfrm>
            <a:off x="-520700" y="1"/>
            <a:ext cx="5067300" cy="6858000"/>
          </a:xfrm>
          <a:prstGeom prst="rect">
            <a:avLst/>
          </a:prstGeom>
        </p:spPr>
      </p:pic>
      <p:sp>
        <p:nvSpPr>
          <p:cNvPr id="5" name="Freeform 10">
            <a:extLst>
              <a:ext uri="{FF2B5EF4-FFF2-40B4-BE49-F238E27FC236}">
                <a16:creationId xmlns:a16="http://schemas.microsoft.com/office/drawing/2014/main" id="{C5F19551-BA67-90B8-9E1E-8F445DA47CA7}"/>
              </a:ext>
            </a:extLst>
          </p:cNvPr>
          <p:cNvSpPr/>
          <p:nvPr/>
        </p:nvSpPr>
        <p:spPr>
          <a:xfrm rot="10800000">
            <a:off x="4545139" y="23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a:ln>
            <a:solidFill>
              <a:srgbClr val="FD9D62"/>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45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D3120F-1D3D-AB5E-59E1-E07B8115E065}"/>
              </a:ext>
            </a:extLst>
          </p:cNvPr>
          <p:cNvSpPr txBox="1"/>
          <p:nvPr/>
        </p:nvSpPr>
        <p:spPr>
          <a:xfrm>
            <a:off x="4488457" y="2078338"/>
            <a:ext cx="6810914" cy="1631216"/>
          </a:xfrm>
          <a:prstGeom prst="rect">
            <a:avLst/>
          </a:prstGeom>
          <a:noFill/>
        </p:spPr>
        <p:txBody>
          <a:bodyPr wrap="square">
            <a:spAutoFit/>
          </a:bodyPr>
          <a:lstStyle/>
          <a:p>
            <a:r>
              <a:rPr lang="fr-CA" sz="2000" b="1" dirty="0"/>
              <a:t>La Société canadienne de pédiatrie </a:t>
            </a:r>
            <a:r>
              <a:rPr lang="fr-CA" sz="2000" dirty="0"/>
              <a:t>(SCP) est une association professionnelle nationale qui représente près de 4 000 pédiatres et qui mène des actions de sensibilisation et d’éducation sur toute une série d’enjeux liés à la santé des enfants et des adolescents.</a:t>
            </a:r>
            <a:endParaRPr lang="en-US" sz="2000" dirty="0"/>
          </a:p>
        </p:txBody>
      </p:sp>
      <p:sp>
        <p:nvSpPr>
          <p:cNvPr id="4" name="TextBox 3">
            <a:extLst>
              <a:ext uri="{FF2B5EF4-FFF2-40B4-BE49-F238E27FC236}">
                <a16:creationId xmlns:a16="http://schemas.microsoft.com/office/drawing/2014/main" id="{86237DF1-6A42-3C27-9520-0C23FE3B0B67}"/>
              </a:ext>
            </a:extLst>
          </p:cNvPr>
          <p:cNvSpPr txBox="1"/>
          <p:nvPr/>
        </p:nvSpPr>
        <p:spPr>
          <a:xfrm>
            <a:off x="5093244" y="796852"/>
            <a:ext cx="4501938" cy="738664"/>
          </a:xfrm>
          <a:prstGeom prst="rect">
            <a:avLst/>
          </a:prstGeom>
          <a:noFill/>
        </p:spPr>
        <p:txBody>
          <a:bodyPr wrap="none" rtlCol="0">
            <a:spAutoFit/>
          </a:bodyPr>
          <a:lstStyle/>
          <a:p>
            <a:r>
              <a:rPr lang="fr-CA" sz="4200" b="1" dirty="0"/>
              <a:t>À propos de nous </a:t>
            </a:r>
            <a:endParaRPr lang="en-US" sz="4200" b="1" dirty="0"/>
          </a:p>
        </p:txBody>
      </p:sp>
      <p:sp>
        <p:nvSpPr>
          <p:cNvPr id="5" name="TextBox 4">
            <a:extLst>
              <a:ext uri="{FF2B5EF4-FFF2-40B4-BE49-F238E27FC236}">
                <a16:creationId xmlns:a16="http://schemas.microsoft.com/office/drawing/2014/main" id="{CDC7E053-7C6F-CBD1-D4D1-71CF1BAC905C}"/>
              </a:ext>
            </a:extLst>
          </p:cNvPr>
          <p:cNvSpPr txBox="1"/>
          <p:nvPr/>
        </p:nvSpPr>
        <p:spPr>
          <a:xfrm>
            <a:off x="4488457" y="4071437"/>
            <a:ext cx="6810914" cy="2246769"/>
          </a:xfrm>
          <a:prstGeom prst="rect">
            <a:avLst/>
          </a:prstGeom>
          <a:noFill/>
        </p:spPr>
        <p:txBody>
          <a:bodyPr wrap="square">
            <a:spAutoFit/>
          </a:bodyPr>
          <a:lstStyle/>
          <a:p>
            <a:r>
              <a:rPr lang="fr-CA" sz="2000" b="1" dirty="0"/>
              <a:t>Le Centre pour une saine utilisation des écrans </a:t>
            </a:r>
            <a:r>
              <a:rPr lang="fr-CA" sz="2000" dirty="0"/>
              <a:t>a été créé par la SCP afin d’aider les professionnels de la santé, les décideurs politiques, les familles et les membres de la communauté à prendre des décisions fondées sur des données probantes concernant l’utilisation des écrans par les enfants et les adolescents, le tout dans le but d’assurer une utilisation sécuritaire des écrans par les jeunes.</a:t>
            </a:r>
            <a:endParaRPr lang="en-US" sz="2000" dirty="0"/>
          </a:p>
        </p:txBody>
      </p:sp>
      <p:sp>
        <p:nvSpPr>
          <p:cNvPr id="9" name="Rectangle: Rounded Corners 8">
            <a:extLst>
              <a:ext uri="{FF2B5EF4-FFF2-40B4-BE49-F238E27FC236}">
                <a16:creationId xmlns:a16="http://schemas.microsoft.com/office/drawing/2014/main" id="{C4FBAE4D-B7DF-7BA8-BE19-2C5BFAC51C95}"/>
              </a:ext>
            </a:extLst>
          </p:cNvPr>
          <p:cNvSpPr/>
          <p:nvPr/>
        </p:nvSpPr>
        <p:spPr>
          <a:xfrm>
            <a:off x="4589251" y="758307"/>
            <a:ext cx="6526475" cy="815754"/>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pic>
        <p:nvPicPr>
          <p:cNvPr id="2" name="Picture 1">
            <a:extLst>
              <a:ext uri="{FF2B5EF4-FFF2-40B4-BE49-F238E27FC236}">
                <a16:creationId xmlns:a16="http://schemas.microsoft.com/office/drawing/2014/main" id="{23E4737E-02B4-47C6-22BE-24F39F48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05" y="4673240"/>
            <a:ext cx="3339139" cy="645472"/>
          </a:xfrm>
          <a:prstGeom prst="rect">
            <a:avLst/>
          </a:prstGeom>
        </p:spPr>
      </p:pic>
      <p:pic>
        <p:nvPicPr>
          <p:cNvPr id="8" name="Picture 7">
            <a:extLst>
              <a:ext uri="{FF2B5EF4-FFF2-40B4-BE49-F238E27FC236}">
                <a16:creationId xmlns:a16="http://schemas.microsoft.com/office/drawing/2014/main" id="{0F3004B9-05BC-39E1-4CA2-725EC40B9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313" y="2120960"/>
            <a:ext cx="1895931" cy="1205699"/>
          </a:xfrm>
          <a:prstGeom prst="rect">
            <a:avLst/>
          </a:prstGeom>
        </p:spPr>
      </p:pic>
    </p:spTree>
    <p:extLst>
      <p:ext uri="{BB962C8B-B14F-4D97-AF65-F5344CB8AC3E}">
        <p14:creationId xmlns:p14="http://schemas.microsoft.com/office/powerpoint/2010/main" val="422328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3156-B601-E25E-AF24-4FC1425A193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B73363D-93EB-C780-0BFC-499E73614B97}"/>
              </a:ext>
            </a:extLst>
          </p:cNvPr>
          <p:cNvSpPr/>
          <p:nvPr/>
        </p:nvSpPr>
        <p:spPr>
          <a:xfrm>
            <a:off x="953728" y="1505861"/>
            <a:ext cx="10187747" cy="4590140"/>
          </a:xfrm>
          <a:prstGeom prst="roundRect">
            <a:avLst/>
          </a:prstGeom>
          <a:noFill/>
          <a:ln w="5715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Content Placeholder 2">
            <a:extLst>
              <a:ext uri="{FF2B5EF4-FFF2-40B4-BE49-F238E27FC236}">
                <a16:creationId xmlns:a16="http://schemas.microsoft.com/office/drawing/2014/main" id="{A1660957-3380-8807-45F3-D5E2EF0ED337}"/>
              </a:ext>
            </a:extLst>
          </p:cNvPr>
          <p:cNvSpPr>
            <a:spLocks noGrp="1"/>
          </p:cNvSpPr>
          <p:nvPr>
            <p:ph idx="1"/>
          </p:nvPr>
        </p:nvSpPr>
        <p:spPr>
          <a:xfrm>
            <a:off x="1238379" y="2364526"/>
            <a:ext cx="9715242" cy="3643114"/>
          </a:xfrm>
        </p:spPr>
        <p:txBody>
          <a:bodyPr>
            <a:normAutofit fontScale="85000" lnSpcReduction="20000"/>
          </a:bodyPr>
          <a:lstStyle/>
          <a:p>
            <a:pPr lvl="0">
              <a:buClr>
                <a:srgbClr val="FD9D62"/>
              </a:buClr>
            </a:pPr>
            <a:r>
              <a:rPr lang="fr-CA" dirty="0"/>
              <a:t>Éviter d'utiliser des appareils ou mettre les notifications en sourdine pendant les moments en famille ; </a:t>
            </a:r>
            <a:endParaRPr lang="en-US" dirty="0"/>
          </a:p>
          <a:p>
            <a:pPr lvl="0">
              <a:buClr>
                <a:srgbClr val="FD9D62"/>
              </a:buClr>
            </a:pPr>
            <a:r>
              <a:rPr lang="fr-CA" dirty="0"/>
              <a:t>Planifier et respecter des moments sans écran, par exemple pendant les repas en famille ;</a:t>
            </a:r>
            <a:endParaRPr lang="en-US" dirty="0"/>
          </a:p>
          <a:p>
            <a:pPr lvl="0">
              <a:buClr>
                <a:srgbClr val="FD9D62"/>
              </a:buClr>
            </a:pPr>
            <a:r>
              <a:rPr lang="fr-CA" dirty="0"/>
              <a:t>Ne pas laisser de téléphones ou d'autres appareils dans les chambres. La présence d'écrans dans les chambres nuit à la qualité et à la durée du sommeil des jeunes ;</a:t>
            </a:r>
            <a:endParaRPr lang="en-US" dirty="0"/>
          </a:p>
          <a:p>
            <a:pPr lvl="0">
              <a:buClr>
                <a:srgbClr val="FD9D62"/>
              </a:buClr>
            </a:pPr>
            <a:r>
              <a:rPr lang="fr-CA" dirty="0"/>
              <a:t>Pratiquer des loisirs que les membres de la famille peuvent faire ensemble ;</a:t>
            </a:r>
            <a:endParaRPr lang="en-US" dirty="0"/>
          </a:p>
          <a:p>
            <a:pPr lvl="0">
              <a:buClr>
                <a:srgbClr val="FD9D62"/>
              </a:buClr>
            </a:pPr>
            <a:r>
              <a:rPr lang="fr-CA" dirty="0"/>
              <a:t>Éliminer les comportements dangereux, tels que l'envoi de SMS au volant.</a:t>
            </a:r>
            <a:endParaRPr lang="en-US" dirty="0"/>
          </a:p>
        </p:txBody>
      </p:sp>
      <p:sp>
        <p:nvSpPr>
          <p:cNvPr id="4" name="TextBox 3">
            <a:extLst>
              <a:ext uri="{FF2B5EF4-FFF2-40B4-BE49-F238E27FC236}">
                <a16:creationId xmlns:a16="http://schemas.microsoft.com/office/drawing/2014/main" id="{93A92579-9C0C-EEEB-55C0-2576613D818D}"/>
              </a:ext>
            </a:extLst>
          </p:cNvPr>
          <p:cNvSpPr txBox="1"/>
          <p:nvPr/>
        </p:nvSpPr>
        <p:spPr>
          <a:xfrm>
            <a:off x="747539" y="1810527"/>
            <a:ext cx="5560100" cy="553998"/>
          </a:xfrm>
          <a:prstGeom prst="rect">
            <a:avLst/>
          </a:prstGeom>
          <a:noFill/>
        </p:spPr>
        <p:txBody>
          <a:bodyPr wrap="square" rtlCol="0">
            <a:spAutoFit/>
          </a:bodyPr>
          <a:lstStyle/>
          <a:p>
            <a:pPr algn="ctr"/>
            <a:r>
              <a:rPr lang="en-US" sz="3000" b="1" dirty="0"/>
              <a:t>Encourager les parents à :</a:t>
            </a:r>
          </a:p>
        </p:txBody>
      </p:sp>
      <p:sp>
        <p:nvSpPr>
          <p:cNvPr id="2" name="Title 1">
            <a:extLst>
              <a:ext uri="{FF2B5EF4-FFF2-40B4-BE49-F238E27FC236}">
                <a16:creationId xmlns:a16="http://schemas.microsoft.com/office/drawing/2014/main" id="{B7BE0F1A-2588-36FE-E9C6-BA39EDC3EF79}"/>
              </a:ext>
            </a:extLst>
          </p:cNvPr>
          <p:cNvSpPr txBox="1">
            <a:spLocks/>
          </p:cNvSpPr>
          <p:nvPr/>
        </p:nvSpPr>
        <p:spPr>
          <a:xfrm>
            <a:off x="1386347" y="180297"/>
            <a:ext cx="84655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t>Exemple : Les membres de la famille sont souvent collés aux appareils </a:t>
            </a:r>
            <a:endParaRPr lang="en-US" sz="3600" b="1" dirty="0"/>
          </a:p>
        </p:txBody>
      </p:sp>
    </p:spTree>
    <p:extLst>
      <p:ext uri="{BB962C8B-B14F-4D97-AF65-F5344CB8AC3E}">
        <p14:creationId xmlns:p14="http://schemas.microsoft.com/office/powerpoint/2010/main" val="245167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0A26-EFBF-0597-AC28-77334651B6F6}"/>
              </a:ext>
            </a:extLst>
          </p:cNvPr>
          <p:cNvSpPr>
            <a:spLocks noGrp="1"/>
          </p:cNvSpPr>
          <p:nvPr>
            <p:ph type="title"/>
          </p:nvPr>
        </p:nvSpPr>
        <p:spPr>
          <a:xfrm>
            <a:off x="6595757" y="984250"/>
            <a:ext cx="4756606" cy="1325563"/>
          </a:xfrm>
        </p:spPr>
        <p:txBody>
          <a:bodyPr>
            <a:noAutofit/>
          </a:bodyPr>
          <a:lstStyle/>
          <a:p>
            <a:pPr algn="ctr"/>
            <a:r>
              <a:rPr lang="fr-FR" sz="3000" b="1" dirty="0">
                <a:latin typeface="+mn-lt"/>
              </a:rPr>
              <a:t>Surveiller les signes d'une utilisation problématique des écrans </a:t>
            </a:r>
            <a:endParaRPr lang="en-US" sz="3000" dirty="0">
              <a:latin typeface="+mn-lt"/>
            </a:endParaRPr>
          </a:p>
        </p:txBody>
      </p:sp>
      <p:sp>
        <p:nvSpPr>
          <p:cNvPr id="5" name="Title 1">
            <a:extLst>
              <a:ext uri="{FF2B5EF4-FFF2-40B4-BE49-F238E27FC236}">
                <a16:creationId xmlns:a16="http://schemas.microsoft.com/office/drawing/2014/main" id="{121FDD59-199F-F765-391F-BB8BD447A42D}"/>
              </a:ext>
            </a:extLst>
          </p:cNvPr>
          <p:cNvSpPr txBox="1">
            <a:spLocks/>
          </p:cNvSpPr>
          <p:nvPr/>
        </p:nvSpPr>
        <p:spPr>
          <a:xfrm>
            <a:off x="6397096" y="3429000"/>
            <a:ext cx="5212198" cy="1600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t>Aider les enfants et les adolescents à adopter des habitudes saines en matière d'utilisation des médias peut permettre de limiter une utilisation excessive des écrans, mais les parents doivent rester attentifs aux signes inquiétants.</a:t>
            </a:r>
            <a:endParaRPr lang="en-US" sz="2800" dirty="0"/>
          </a:p>
        </p:txBody>
      </p:sp>
      <p:sp>
        <p:nvSpPr>
          <p:cNvPr id="3" name="Rectangle: Rounded Corners 2">
            <a:extLst>
              <a:ext uri="{FF2B5EF4-FFF2-40B4-BE49-F238E27FC236}">
                <a16:creationId xmlns:a16="http://schemas.microsoft.com/office/drawing/2014/main" id="{0DF31FE2-2890-9CBE-5011-EFB85C72D1CD}"/>
              </a:ext>
            </a:extLst>
          </p:cNvPr>
          <p:cNvSpPr/>
          <p:nvPr/>
        </p:nvSpPr>
        <p:spPr>
          <a:xfrm>
            <a:off x="6473296" y="949325"/>
            <a:ext cx="5073245" cy="1325562"/>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0">
            <a:extLst>
              <a:ext uri="{FF2B5EF4-FFF2-40B4-BE49-F238E27FC236}">
                <a16:creationId xmlns:a16="http://schemas.microsoft.com/office/drawing/2014/main" id="{4403CB7D-0C4A-E7EF-B607-C035793DF58E}"/>
              </a:ext>
            </a:extLst>
          </p:cNvPr>
          <p:cNvSpPr/>
          <p:nvPr/>
        </p:nvSpPr>
        <p:spPr>
          <a:xfrm rot="10800000">
            <a:off x="5867400" y="0"/>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FDFDD5B-FBAF-DF39-2058-845361ADCCE2}"/>
              </a:ext>
            </a:extLst>
          </p:cNvPr>
          <p:cNvPicPr>
            <a:picLocks noChangeAspect="1"/>
          </p:cNvPicPr>
          <p:nvPr/>
        </p:nvPicPr>
        <p:blipFill>
          <a:blip r:embed="rId2"/>
          <a:srcRect l="23720" t="140" r="10484"/>
          <a:stretch>
            <a:fillRect/>
          </a:stretch>
        </p:blipFill>
        <p:spPr>
          <a:xfrm>
            <a:off x="0" y="0"/>
            <a:ext cx="5867400" cy="6858000"/>
          </a:xfrm>
          <a:prstGeom prst="rect">
            <a:avLst/>
          </a:prstGeom>
        </p:spPr>
      </p:pic>
    </p:spTree>
    <p:extLst>
      <p:ext uri="{BB962C8B-B14F-4D97-AF65-F5344CB8AC3E}">
        <p14:creationId xmlns:p14="http://schemas.microsoft.com/office/powerpoint/2010/main" val="400202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0ACA-7F27-912B-A97E-EEF1A5DA63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BA7390-E44A-7488-BC69-719BB9AAE46E}"/>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EABCA62-2E52-5061-18ED-79C1B9DEEF26}"/>
              </a:ext>
            </a:extLst>
          </p:cNvPr>
          <p:cNvSpPr/>
          <p:nvPr/>
        </p:nvSpPr>
        <p:spPr>
          <a:xfrm>
            <a:off x="381000" y="533400"/>
            <a:ext cx="11430000" cy="5943600"/>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9B8463C-7AAA-2B58-16AB-A2B84FFF4639}"/>
              </a:ext>
            </a:extLst>
          </p:cNvPr>
          <p:cNvPicPr>
            <a:picLocks noChangeAspect="1"/>
          </p:cNvPicPr>
          <p:nvPr/>
        </p:nvPicPr>
        <p:blipFill>
          <a:blip r:embed="rId2"/>
          <a:srcRect l="5733" t="1816" b="420"/>
          <a:stretch>
            <a:fillRect/>
          </a:stretch>
        </p:blipFill>
        <p:spPr>
          <a:xfrm>
            <a:off x="408940" y="548968"/>
            <a:ext cx="3759055" cy="5918197"/>
          </a:xfrm>
          <a:prstGeom prst="rect">
            <a:avLst/>
          </a:prstGeom>
        </p:spPr>
      </p:pic>
      <p:sp>
        <p:nvSpPr>
          <p:cNvPr id="2" name="Title 1">
            <a:extLst>
              <a:ext uri="{FF2B5EF4-FFF2-40B4-BE49-F238E27FC236}">
                <a16:creationId xmlns:a16="http://schemas.microsoft.com/office/drawing/2014/main" id="{11C569A9-F0EF-2BA3-1A69-4C1DCE2C3B86}"/>
              </a:ext>
            </a:extLst>
          </p:cNvPr>
          <p:cNvSpPr>
            <a:spLocks noGrp="1"/>
          </p:cNvSpPr>
          <p:nvPr>
            <p:ph type="title"/>
          </p:nvPr>
        </p:nvSpPr>
        <p:spPr>
          <a:xfrm>
            <a:off x="4597254" y="381000"/>
            <a:ext cx="6908559" cy="1325563"/>
          </a:xfrm>
        </p:spPr>
        <p:txBody>
          <a:bodyPr>
            <a:normAutofit/>
          </a:bodyPr>
          <a:lstStyle/>
          <a:p>
            <a:r>
              <a:rPr lang="fr-CA" sz="3600" b="1" dirty="0"/>
              <a:t>Quels sont les signes inquiétants ?</a:t>
            </a:r>
            <a:endParaRPr lang="en-US" sz="3600" dirty="0"/>
          </a:p>
        </p:txBody>
      </p:sp>
      <p:sp>
        <p:nvSpPr>
          <p:cNvPr id="6" name="Rectangle 1">
            <a:extLst>
              <a:ext uri="{FF2B5EF4-FFF2-40B4-BE49-F238E27FC236}">
                <a16:creationId xmlns:a16="http://schemas.microsoft.com/office/drawing/2014/main" id="{B913F280-A32E-FDE8-1A7D-D850539ADE31}"/>
              </a:ext>
            </a:extLst>
          </p:cNvPr>
          <p:cNvSpPr txBox="1">
            <a:spLocks noChangeArrowheads="1"/>
          </p:cNvSpPr>
          <p:nvPr/>
        </p:nvSpPr>
        <p:spPr bwMode="auto">
          <a:xfrm>
            <a:off x="4648054" y="1464638"/>
            <a:ext cx="6731145" cy="40811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lvl="0">
              <a:buClr>
                <a:srgbClr val="625D90"/>
              </a:buClr>
            </a:pPr>
            <a:r>
              <a:rPr lang="fr-CA" sz="2400" dirty="0"/>
              <a:t>Plaintes liées à l'ennui ou au mécontentement en l'absence d'accès aux technologies ; </a:t>
            </a:r>
            <a:endParaRPr lang="en-US" sz="2400" dirty="0"/>
          </a:p>
          <a:p>
            <a:pPr lvl="0">
              <a:buClr>
                <a:srgbClr val="625D90"/>
              </a:buClr>
            </a:pPr>
            <a:r>
              <a:rPr lang="fr-CA" sz="2400" dirty="0"/>
              <a:t>Comportement de rébellion face aux restrictions concernant le temps passé devant les écrans ; </a:t>
            </a:r>
            <a:endParaRPr lang="en-US" sz="2400" dirty="0"/>
          </a:p>
          <a:p>
            <a:pPr lvl="0">
              <a:buClr>
                <a:srgbClr val="625D90"/>
              </a:buClr>
            </a:pPr>
            <a:r>
              <a:rPr lang="fr-CA" sz="2400" dirty="0"/>
              <a:t>Utilisation des écrans qui perturbe le sommeil, les études ou les interactions en face-à-face ; </a:t>
            </a:r>
            <a:endParaRPr lang="en-US" sz="2400" dirty="0"/>
          </a:p>
          <a:p>
            <a:pPr lvl="0">
              <a:buClr>
                <a:srgbClr val="625D90"/>
              </a:buClr>
            </a:pPr>
            <a:r>
              <a:rPr lang="fr-CA" sz="2400" dirty="0"/>
              <a:t>Temps passé devant les écrans qui perturbe les jeux hors ligne, les activités physiques ou les interactions sociales en personne ; </a:t>
            </a:r>
            <a:endParaRPr lang="en-US" sz="2400" dirty="0"/>
          </a:p>
          <a:p>
            <a:pPr lvl="0">
              <a:buClr>
                <a:srgbClr val="625D90"/>
              </a:buClr>
            </a:pPr>
            <a:r>
              <a:rPr lang="fr-CA" sz="2400" dirty="0"/>
              <a:t>Émotions négatives à la suite d'interactions en ligne, de jeux vidéo ou d'échanges par SMS.</a:t>
            </a:r>
            <a:endParaRPr lang="en-US" sz="2400" dirty="0"/>
          </a:p>
        </p:txBody>
      </p:sp>
      <p:sp>
        <p:nvSpPr>
          <p:cNvPr id="3" name="Freeform 10">
            <a:extLst>
              <a:ext uri="{FF2B5EF4-FFF2-40B4-BE49-F238E27FC236}">
                <a16:creationId xmlns:a16="http://schemas.microsoft.com/office/drawing/2014/main" id="{C90740A4-416F-106A-61CA-743E7C06F8C8}"/>
              </a:ext>
            </a:extLst>
          </p:cNvPr>
          <p:cNvSpPr/>
          <p:nvPr/>
        </p:nvSpPr>
        <p:spPr>
          <a:xfrm rot="10800000">
            <a:off x="4166438" y="533398"/>
            <a:ext cx="49815" cy="5943599"/>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345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0C44B9-1A69-C103-7929-7A9FD5DF138C}"/>
              </a:ext>
            </a:extLst>
          </p:cNvPr>
          <p:cNvSpPr/>
          <p:nvPr/>
        </p:nvSpPr>
        <p:spPr>
          <a:xfrm>
            <a:off x="838200" y="1646272"/>
            <a:ext cx="10515599" cy="4543338"/>
          </a:xfrm>
          <a:prstGeom prst="roundRect">
            <a:avLst/>
          </a:prstGeom>
          <a:noFill/>
          <a:ln w="5715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2" name="Title 1">
            <a:extLst>
              <a:ext uri="{FF2B5EF4-FFF2-40B4-BE49-F238E27FC236}">
                <a16:creationId xmlns:a16="http://schemas.microsoft.com/office/drawing/2014/main" id="{FBECDA45-731C-296D-414A-5EE96FC30356}"/>
              </a:ext>
            </a:extLst>
          </p:cNvPr>
          <p:cNvSpPr>
            <a:spLocks noGrp="1"/>
          </p:cNvSpPr>
          <p:nvPr>
            <p:ph type="title"/>
          </p:nvPr>
        </p:nvSpPr>
        <p:spPr>
          <a:xfrm>
            <a:off x="838202" y="600988"/>
            <a:ext cx="10515597" cy="783772"/>
          </a:xfrm>
        </p:spPr>
        <p:txBody>
          <a:bodyPr>
            <a:noAutofit/>
          </a:bodyPr>
          <a:lstStyle/>
          <a:p>
            <a:r>
              <a:rPr lang="fr-CA" sz="3600" b="1" dirty="0"/>
              <a:t>Exemple : L’enfant passe la majeure partie de son temps libre en ligne</a:t>
            </a:r>
            <a:endParaRPr lang="en-US" sz="3600" dirty="0"/>
          </a:p>
        </p:txBody>
      </p:sp>
      <p:sp>
        <p:nvSpPr>
          <p:cNvPr id="7" name="TextBox 6">
            <a:extLst>
              <a:ext uri="{FF2B5EF4-FFF2-40B4-BE49-F238E27FC236}">
                <a16:creationId xmlns:a16="http://schemas.microsoft.com/office/drawing/2014/main" id="{9C45D3C1-7215-0581-77C8-709B0F8CB148}"/>
              </a:ext>
            </a:extLst>
          </p:cNvPr>
          <p:cNvSpPr txBox="1"/>
          <p:nvPr/>
        </p:nvSpPr>
        <p:spPr>
          <a:xfrm>
            <a:off x="838200" y="1822976"/>
            <a:ext cx="10131769" cy="646331"/>
          </a:xfrm>
          <a:prstGeom prst="rect">
            <a:avLst/>
          </a:prstGeom>
          <a:noFill/>
        </p:spPr>
        <p:txBody>
          <a:bodyPr wrap="square" rtlCol="0">
            <a:spAutoFit/>
          </a:bodyPr>
          <a:lstStyle/>
          <a:p>
            <a:r>
              <a:rPr lang="en-US" dirty="0">
                <a:solidFill>
                  <a:schemeClr val="dk1"/>
                </a:solidFill>
              </a:rPr>
              <a:t> </a:t>
            </a:r>
          </a:p>
          <a:p>
            <a:endParaRPr lang="en-US" dirty="0"/>
          </a:p>
        </p:txBody>
      </p:sp>
      <p:sp>
        <p:nvSpPr>
          <p:cNvPr id="3" name="TextBox 2">
            <a:extLst>
              <a:ext uri="{FF2B5EF4-FFF2-40B4-BE49-F238E27FC236}">
                <a16:creationId xmlns:a16="http://schemas.microsoft.com/office/drawing/2014/main" id="{E8771E3E-E391-342A-8042-E863E495BAE4}"/>
              </a:ext>
            </a:extLst>
          </p:cNvPr>
          <p:cNvSpPr txBox="1"/>
          <p:nvPr/>
        </p:nvSpPr>
        <p:spPr>
          <a:xfrm>
            <a:off x="1367096" y="2298925"/>
            <a:ext cx="9667610" cy="3693319"/>
          </a:xfrm>
          <a:prstGeom prst="rect">
            <a:avLst/>
          </a:prstGeom>
          <a:noFill/>
        </p:spPr>
        <p:txBody>
          <a:bodyPr wrap="square" rtlCol="0">
            <a:spAutoFit/>
          </a:bodyPr>
          <a:lstStyle/>
          <a:p>
            <a:pPr marL="285750" lvl="0" indent="-285750">
              <a:buClr>
                <a:srgbClr val="625D90"/>
              </a:buClr>
              <a:buFont typeface="Arial" panose="020B0604020202020204" pitchFamily="34" charset="0"/>
              <a:buChar char="•"/>
            </a:pPr>
            <a:r>
              <a:rPr lang="fr-CA" sz="2600" dirty="0"/>
              <a:t>Discuter avec l'enfant pour comprendre pourquoi il passe autant de temps sur Internet. </a:t>
            </a:r>
            <a:r>
              <a:rPr lang="en-CA" sz="2600" dirty="0"/>
              <a:t>Parfois, </a:t>
            </a:r>
            <a:r>
              <a:rPr lang="en-CA" sz="2600" dirty="0" err="1"/>
              <a:t>c'est</a:t>
            </a:r>
            <a:r>
              <a:rPr lang="en-CA" sz="2600" dirty="0"/>
              <a:t> </a:t>
            </a:r>
            <a:r>
              <a:rPr lang="en-CA" sz="2600" dirty="0" err="1"/>
              <a:t>simplement</a:t>
            </a:r>
            <a:r>
              <a:rPr lang="en-CA" sz="2600" dirty="0"/>
              <a:t> par ennui !</a:t>
            </a:r>
            <a:endParaRPr lang="en-US" sz="2600" dirty="0"/>
          </a:p>
          <a:p>
            <a:pPr marL="285750" lvl="0" indent="-285750">
              <a:buClr>
                <a:srgbClr val="625D90"/>
              </a:buClr>
              <a:buFont typeface="Arial" panose="020B0604020202020204" pitchFamily="34" charset="0"/>
              <a:buChar char="•"/>
            </a:pPr>
            <a:r>
              <a:rPr lang="fr-CA" sz="2600" dirty="0"/>
              <a:t>Fixer des limites et réfléchir à ses propres habitudes en matière d'utilisation des médias afin de voir si l'on peut être un meilleur modèle ; </a:t>
            </a:r>
            <a:endParaRPr lang="en-US" sz="2600" dirty="0"/>
          </a:p>
          <a:p>
            <a:pPr marL="285750" lvl="0" indent="-285750">
              <a:buClr>
                <a:srgbClr val="625D90"/>
              </a:buClr>
              <a:buFont typeface="Arial" panose="020B0604020202020204" pitchFamily="34" charset="0"/>
              <a:buChar char="•"/>
            </a:pPr>
            <a:r>
              <a:rPr lang="fr-CA" sz="2600" dirty="0"/>
              <a:t>Éviter les écrans dans les chambres, en particulier juste avant le coucher ou pendant la nuit ; </a:t>
            </a:r>
            <a:endParaRPr lang="en-US" sz="2600" dirty="0"/>
          </a:p>
          <a:p>
            <a:pPr marL="285750" lvl="0" indent="-285750">
              <a:buClr>
                <a:srgbClr val="625D90"/>
              </a:buClr>
              <a:buFont typeface="Arial" panose="020B0604020202020204" pitchFamily="34" charset="0"/>
              <a:buChar char="•"/>
            </a:pPr>
            <a:r>
              <a:rPr lang="fr-CA" sz="2600" dirty="0"/>
              <a:t>Demander de l'aide et des ressources si les changements tentés à la maison ne fonctionnent pas.   </a:t>
            </a:r>
            <a:endParaRPr lang="en-US" sz="2600" dirty="0"/>
          </a:p>
        </p:txBody>
      </p:sp>
      <p:sp>
        <p:nvSpPr>
          <p:cNvPr id="4" name="TextBox 3">
            <a:extLst>
              <a:ext uri="{FF2B5EF4-FFF2-40B4-BE49-F238E27FC236}">
                <a16:creationId xmlns:a16="http://schemas.microsoft.com/office/drawing/2014/main" id="{8A19BEE7-1B6A-08F4-6C0B-6F63A665BB84}"/>
              </a:ext>
            </a:extLst>
          </p:cNvPr>
          <p:cNvSpPr txBox="1"/>
          <p:nvPr/>
        </p:nvSpPr>
        <p:spPr>
          <a:xfrm>
            <a:off x="1385026" y="1755401"/>
            <a:ext cx="4161717" cy="584775"/>
          </a:xfrm>
          <a:prstGeom prst="rect">
            <a:avLst/>
          </a:prstGeom>
          <a:noFill/>
        </p:spPr>
        <p:txBody>
          <a:bodyPr wrap="none" rtlCol="0">
            <a:spAutoFit/>
          </a:bodyPr>
          <a:lstStyle/>
          <a:p>
            <a:r>
              <a:rPr lang="fr-CA" sz="3200" b="1" dirty="0"/>
              <a:t>Les parents peuvent :</a:t>
            </a:r>
            <a:endParaRPr lang="en-US" sz="3200" dirty="0"/>
          </a:p>
        </p:txBody>
      </p:sp>
    </p:spTree>
    <p:extLst>
      <p:ext uri="{BB962C8B-B14F-4D97-AF65-F5344CB8AC3E}">
        <p14:creationId xmlns:p14="http://schemas.microsoft.com/office/powerpoint/2010/main" val="120369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C5CF-0AE5-5644-7AE7-7F3FD1B81AF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2CDF72E-ADA0-EF45-2B52-23CC867E1245}"/>
              </a:ext>
            </a:extLst>
          </p:cNvPr>
          <p:cNvSpPr txBox="1"/>
          <p:nvPr/>
        </p:nvSpPr>
        <p:spPr>
          <a:xfrm>
            <a:off x="992423" y="786803"/>
            <a:ext cx="9912657" cy="646331"/>
          </a:xfrm>
          <a:prstGeom prst="rect">
            <a:avLst/>
          </a:prstGeom>
          <a:noFill/>
        </p:spPr>
        <p:txBody>
          <a:bodyPr wrap="square" rtlCol="0">
            <a:spAutoFit/>
          </a:bodyPr>
          <a:lstStyle/>
          <a:p>
            <a:r>
              <a:rPr lang="fr-CA" sz="3600" b="1" dirty="0"/>
              <a:t>Points-clés à retenir</a:t>
            </a:r>
            <a:endParaRPr lang="en-US" sz="3600" b="1" dirty="0"/>
          </a:p>
        </p:txBody>
      </p:sp>
      <p:sp>
        <p:nvSpPr>
          <p:cNvPr id="2" name="Rectangle: Rounded Corners 1">
            <a:extLst>
              <a:ext uri="{FF2B5EF4-FFF2-40B4-BE49-F238E27FC236}">
                <a16:creationId xmlns:a16="http://schemas.microsoft.com/office/drawing/2014/main" id="{CFA94B08-90AA-83F6-AA74-2F38BD6F5F61}"/>
              </a:ext>
            </a:extLst>
          </p:cNvPr>
          <p:cNvSpPr/>
          <p:nvPr/>
        </p:nvSpPr>
        <p:spPr>
          <a:xfrm>
            <a:off x="692415" y="719796"/>
            <a:ext cx="10807167" cy="780347"/>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A63CF707-F840-6457-097E-041008B60B7E}"/>
              </a:ext>
            </a:extLst>
          </p:cNvPr>
          <p:cNvSpPr/>
          <p:nvPr/>
        </p:nvSpPr>
        <p:spPr>
          <a:xfrm>
            <a:off x="692415" y="1803043"/>
            <a:ext cx="10807166" cy="3748672"/>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FCDC369-0972-3A0A-4C6D-908B90391256}"/>
              </a:ext>
            </a:extLst>
          </p:cNvPr>
          <p:cNvSpPr txBox="1">
            <a:spLocks/>
          </p:cNvSpPr>
          <p:nvPr/>
        </p:nvSpPr>
        <p:spPr>
          <a:xfrm>
            <a:off x="992423" y="2083703"/>
            <a:ext cx="9787194"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25D90"/>
              </a:buClr>
            </a:pPr>
            <a:r>
              <a:rPr lang="fr-CA" dirty="0"/>
              <a:t>Une utilisation récréative des écrans peut être bénéfique si elle est modérée : pas plus de deux heures par jour environ ;.</a:t>
            </a:r>
            <a:endParaRPr lang="en-US" dirty="0"/>
          </a:p>
        </p:txBody>
      </p:sp>
      <p:sp>
        <p:nvSpPr>
          <p:cNvPr id="9" name="Content Placeholder 2">
            <a:extLst>
              <a:ext uri="{FF2B5EF4-FFF2-40B4-BE49-F238E27FC236}">
                <a16:creationId xmlns:a16="http://schemas.microsoft.com/office/drawing/2014/main" id="{31E123EE-E75C-F3D4-D40F-5640FC9A62BD}"/>
              </a:ext>
            </a:extLst>
          </p:cNvPr>
          <p:cNvSpPr txBox="1">
            <a:spLocks/>
          </p:cNvSpPr>
          <p:nvPr/>
        </p:nvSpPr>
        <p:spPr>
          <a:xfrm>
            <a:off x="984604" y="4379637"/>
            <a:ext cx="10222787"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625D90"/>
              </a:buClr>
            </a:pPr>
            <a:r>
              <a:rPr lang="fr-CA" dirty="0"/>
              <a:t>La conception des plateformes en ligne expose les jeunes à des risques : leur cerveau est encore en plein développement ; </a:t>
            </a:r>
            <a:endParaRPr lang="en-US" dirty="0"/>
          </a:p>
        </p:txBody>
      </p:sp>
      <p:sp>
        <p:nvSpPr>
          <p:cNvPr id="12" name="Content Placeholder 2">
            <a:extLst>
              <a:ext uri="{FF2B5EF4-FFF2-40B4-BE49-F238E27FC236}">
                <a16:creationId xmlns:a16="http://schemas.microsoft.com/office/drawing/2014/main" id="{4A505EDB-17E4-8D8E-ABD6-2B11C2941636}"/>
              </a:ext>
            </a:extLst>
          </p:cNvPr>
          <p:cNvSpPr txBox="1">
            <a:spLocks/>
          </p:cNvSpPr>
          <p:nvPr/>
        </p:nvSpPr>
        <p:spPr>
          <a:xfrm>
            <a:off x="992423" y="3207560"/>
            <a:ext cx="10222787"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625D90"/>
              </a:buClr>
            </a:pPr>
            <a:r>
              <a:rPr lang="fr-CA" dirty="0"/>
              <a:t>Une utilisation excessive ou inappropriée des écrans peut nuire à la santé mentale et au bien-être ; </a:t>
            </a:r>
            <a:endParaRPr lang="en-US" dirty="0"/>
          </a:p>
        </p:txBody>
      </p:sp>
    </p:spTree>
    <p:extLst>
      <p:ext uri="{BB962C8B-B14F-4D97-AF65-F5344CB8AC3E}">
        <p14:creationId xmlns:p14="http://schemas.microsoft.com/office/powerpoint/2010/main" val="263870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428F-FBAD-FFD6-3283-367BCC5163A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EBF61FF-7F9C-3201-F20A-46015B2ED8C3}"/>
              </a:ext>
            </a:extLst>
          </p:cNvPr>
          <p:cNvSpPr txBox="1"/>
          <p:nvPr/>
        </p:nvSpPr>
        <p:spPr>
          <a:xfrm>
            <a:off x="992423" y="786803"/>
            <a:ext cx="9912657" cy="646331"/>
          </a:xfrm>
          <a:prstGeom prst="rect">
            <a:avLst/>
          </a:prstGeom>
          <a:noFill/>
        </p:spPr>
        <p:txBody>
          <a:bodyPr wrap="square" rtlCol="0">
            <a:spAutoFit/>
          </a:bodyPr>
          <a:lstStyle/>
          <a:p>
            <a:r>
              <a:rPr lang="fr-CA" sz="3600" b="1" dirty="0"/>
              <a:t>Points-clés à retenir</a:t>
            </a:r>
            <a:endParaRPr lang="en-US" sz="3600" b="1" dirty="0"/>
          </a:p>
        </p:txBody>
      </p:sp>
      <p:sp>
        <p:nvSpPr>
          <p:cNvPr id="2" name="Rectangle: Rounded Corners 1">
            <a:extLst>
              <a:ext uri="{FF2B5EF4-FFF2-40B4-BE49-F238E27FC236}">
                <a16:creationId xmlns:a16="http://schemas.microsoft.com/office/drawing/2014/main" id="{92BD1693-0850-6F4E-2481-B46ECBA5B929}"/>
              </a:ext>
            </a:extLst>
          </p:cNvPr>
          <p:cNvSpPr/>
          <p:nvPr/>
        </p:nvSpPr>
        <p:spPr>
          <a:xfrm>
            <a:off x="692415" y="719796"/>
            <a:ext cx="10807167" cy="780347"/>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88715BA-5EAD-EA91-ABAB-A8B3961AA0D8}"/>
              </a:ext>
            </a:extLst>
          </p:cNvPr>
          <p:cNvSpPr/>
          <p:nvPr/>
        </p:nvSpPr>
        <p:spPr>
          <a:xfrm>
            <a:off x="692415" y="1803043"/>
            <a:ext cx="10807166" cy="3748672"/>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5995989C-7E51-0020-5D38-D0A1D397C38E}"/>
              </a:ext>
            </a:extLst>
          </p:cNvPr>
          <p:cNvSpPr txBox="1">
            <a:spLocks/>
          </p:cNvSpPr>
          <p:nvPr/>
        </p:nvSpPr>
        <p:spPr>
          <a:xfrm>
            <a:off x="992424" y="2019308"/>
            <a:ext cx="10177600"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625D90"/>
              </a:buClr>
            </a:pPr>
            <a:r>
              <a:rPr lang="fr-CA" dirty="0"/>
              <a:t>Malgré ces risques, il existe des moyens d'encourager une utilisation plus saine des écrans chez les enfants et les jeunes :</a:t>
            </a:r>
            <a:endParaRPr lang="en-US" dirty="0"/>
          </a:p>
        </p:txBody>
      </p:sp>
      <p:sp>
        <p:nvSpPr>
          <p:cNvPr id="4" name="Content Placeholder 2">
            <a:extLst>
              <a:ext uri="{FF2B5EF4-FFF2-40B4-BE49-F238E27FC236}">
                <a16:creationId xmlns:a16="http://schemas.microsoft.com/office/drawing/2014/main" id="{16D895A7-E162-6B4F-7AE3-1C9D4DE24C9B}"/>
              </a:ext>
            </a:extLst>
          </p:cNvPr>
          <p:cNvSpPr txBox="1">
            <a:spLocks/>
          </p:cNvSpPr>
          <p:nvPr/>
        </p:nvSpPr>
        <p:spPr>
          <a:xfrm>
            <a:off x="786361" y="2951941"/>
            <a:ext cx="9787194" cy="48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fr-CA" sz="2600" dirty="0"/>
              <a:t>Fixer des limites pour </a:t>
            </a:r>
            <a:r>
              <a:rPr lang="fr-CA" sz="2600" b="1" dirty="0"/>
              <a:t>surveiller</a:t>
            </a:r>
            <a:r>
              <a:rPr lang="fr-CA" sz="2600" dirty="0"/>
              <a:t> l’utilisation des écrans </a:t>
            </a:r>
            <a:endParaRPr lang="en-US" sz="2600" dirty="0"/>
          </a:p>
        </p:txBody>
      </p:sp>
      <p:sp>
        <p:nvSpPr>
          <p:cNvPr id="6" name="Content Placeholder 2">
            <a:extLst>
              <a:ext uri="{FF2B5EF4-FFF2-40B4-BE49-F238E27FC236}">
                <a16:creationId xmlns:a16="http://schemas.microsoft.com/office/drawing/2014/main" id="{B3CE360E-C862-507A-3896-625075E057C8}"/>
              </a:ext>
            </a:extLst>
          </p:cNvPr>
          <p:cNvSpPr txBox="1">
            <a:spLocks/>
          </p:cNvSpPr>
          <p:nvPr/>
        </p:nvSpPr>
        <p:spPr>
          <a:xfrm>
            <a:off x="786361" y="3543336"/>
            <a:ext cx="9787194" cy="452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fr-CA" sz="2600" dirty="0"/>
              <a:t>Encourager une utilisation </a:t>
            </a:r>
            <a:r>
              <a:rPr lang="fr-CA" sz="2600" b="1" dirty="0"/>
              <a:t>pertinente</a:t>
            </a:r>
            <a:r>
              <a:rPr lang="fr-CA" sz="2600" dirty="0"/>
              <a:t> des appareils </a:t>
            </a:r>
            <a:endParaRPr lang="en-US" sz="2600" dirty="0"/>
          </a:p>
        </p:txBody>
      </p:sp>
      <p:sp>
        <p:nvSpPr>
          <p:cNvPr id="7" name="Content Placeholder 2">
            <a:extLst>
              <a:ext uri="{FF2B5EF4-FFF2-40B4-BE49-F238E27FC236}">
                <a16:creationId xmlns:a16="http://schemas.microsoft.com/office/drawing/2014/main" id="{88B34D47-5A6A-46E2-1ECE-1D9EC11D1C41}"/>
              </a:ext>
            </a:extLst>
          </p:cNvPr>
          <p:cNvSpPr txBox="1">
            <a:spLocks/>
          </p:cNvSpPr>
          <p:nvPr/>
        </p:nvSpPr>
        <p:spPr>
          <a:xfrm>
            <a:off x="786361" y="4159978"/>
            <a:ext cx="9787194" cy="48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fr-CA" sz="2600" b="1" dirty="0"/>
              <a:t>Donner l'exemple</a:t>
            </a:r>
            <a:r>
              <a:rPr lang="fr-CA" sz="2600" dirty="0"/>
              <a:t> d'une utilisation saine des écrans </a:t>
            </a:r>
            <a:endParaRPr lang="en-US" sz="2600" dirty="0"/>
          </a:p>
        </p:txBody>
      </p:sp>
      <p:sp>
        <p:nvSpPr>
          <p:cNvPr id="8" name="Content Placeholder 2">
            <a:extLst>
              <a:ext uri="{FF2B5EF4-FFF2-40B4-BE49-F238E27FC236}">
                <a16:creationId xmlns:a16="http://schemas.microsoft.com/office/drawing/2014/main" id="{202A540D-46CF-E151-1B2A-62602D990325}"/>
              </a:ext>
            </a:extLst>
          </p:cNvPr>
          <p:cNvSpPr txBox="1">
            <a:spLocks/>
          </p:cNvSpPr>
          <p:nvPr/>
        </p:nvSpPr>
        <p:spPr>
          <a:xfrm>
            <a:off x="786361" y="4717987"/>
            <a:ext cx="9787194" cy="486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fr-CA" sz="2600" b="1" dirty="0"/>
              <a:t>Surveiller</a:t>
            </a:r>
            <a:r>
              <a:rPr lang="fr-CA" sz="2600" dirty="0"/>
              <a:t> les signes d'une utilisation problématique des écrans et obtenir de l’aide.</a:t>
            </a:r>
            <a:endParaRPr lang="en-US" sz="2600" dirty="0"/>
          </a:p>
        </p:txBody>
      </p:sp>
    </p:spTree>
    <p:extLst>
      <p:ext uri="{BB962C8B-B14F-4D97-AF65-F5344CB8AC3E}">
        <p14:creationId xmlns:p14="http://schemas.microsoft.com/office/powerpoint/2010/main" val="342987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4576-D0B0-0D04-967F-54B27A6293D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C85DD4-734D-6EFB-7D75-8BF646CBD11F}"/>
              </a:ext>
            </a:extLst>
          </p:cNvPr>
          <p:cNvGrpSpPr>
            <a:grpSpLocks noChangeAspect="1"/>
          </p:cNvGrpSpPr>
          <p:nvPr/>
        </p:nvGrpSpPr>
        <p:grpSpPr>
          <a:xfrm rot="10800000">
            <a:off x="10554911" y="0"/>
            <a:ext cx="484640" cy="6858000"/>
            <a:chOff x="0" y="0"/>
            <a:chExt cx="1821786" cy="13716000"/>
          </a:xfrm>
        </p:grpSpPr>
        <p:grpSp>
          <p:nvGrpSpPr>
            <p:cNvPr id="4" name="Group 3">
              <a:extLst>
                <a:ext uri="{FF2B5EF4-FFF2-40B4-BE49-F238E27FC236}">
                  <a16:creationId xmlns:a16="http://schemas.microsoft.com/office/drawing/2014/main" id="{18E7F172-7472-A0A5-8725-485583B3F61F}"/>
                </a:ext>
              </a:extLst>
            </p:cNvPr>
            <p:cNvGrpSpPr/>
            <p:nvPr/>
          </p:nvGrpSpPr>
          <p:grpSpPr>
            <a:xfrm>
              <a:off x="0" y="0"/>
              <a:ext cx="378594" cy="13716000"/>
              <a:chOff x="0" y="0"/>
              <a:chExt cx="91534" cy="3316173"/>
            </a:xfrm>
          </p:grpSpPr>
          <p:sp>
            <p:nvSpPr>
              <p:cNvPr id="9" name="Freeform 4">
                <a:extLst>
                  <a:ext uri="{FF2B5EF4-FFF2-40B4-BE49-F238E27FC236}">
                    <a16:creationId xmlns:a16="http://schemas.microsoft.com/office/drawing/2014/main" id="{A1926F94-0604-555B-0F0B-F81AF955FCC4}"/>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0" name="TextBox 5">
                <a:extLst>
                  <a:ext uri="{FF2B5EF4-FFF2-40B4-BE49-F238E27FC236}">
                    <a16:creationId xmlns:a16="http://schemas.microsoft.com/office/drawing/2014/main" id="{E366913F-A79C-1B07-83EA-263481C0F014}"/>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6">
              <a:extLst>
                <a:ext uri="{FF2B5EF4-FFF2-40B4-BE49-F238E27FC236}">
                  <a16:creationId xmlns:a16="http://schemas.microsoft.com/office/drawing/2014/main" id="{9B8D0D53-14C6-6BA7-B3D8-72033DD4E0F5}"/>
                </a:ext>
              </a:extLst>
            </p:cNvPr>
            <p:cNvGrpSpPr/>
            <p:nvPr/>
          </p:nvGrpSpPr>
          <p:grpSpPr>
            <a:xfrm>
              <a:off x="712996" y="0"/>
              <a:ext cx="378594" cy="13716000"/>
              <a:chOff x="0" y="0"/>
              <a:chExt cx="91534" cy="3316173"/>
            </a:xfrm>
          </p:grpSpPr>
          <p:sp>
            <p:nvSpPr>
              <p:cNvPr id="7" name="Freeform 7">
                <a:extLst>
                  <a:ext uri="{FF2B5EF4-FFF2-40B4-BE49-F238E27FC236}">
                    <a16:creationId xmlns:a16="http://schemas.microsoft.com/office/drawing/2014/main" id="{9CF409C0-3481-2EE4-BCE2-CEE0155C233B}"/>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21215CA6-0C84-6BCF-4D81-4AA776D3AA5C}"/>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sp>
          <p:nvSpPr>
            <p:cNvPr id="6" name="Freeform 10">
              <a:extLst>
                <a:ext uri="{FF2B5EF4-FFF2-40B4-BE49-F238E27FC236}">
                  <a16:creationId xmlns:a16="http://schemas.microsoft.com/office/drawing/2014/main" id="{22ED873B-A31E-1840-B2DD-394C7B4F7366}"/>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grpSp>
      <p:sp>
        <p:nvSpPr>
          <p:cNvPr id="13" name="Content Placeholder 2">
            <a:extLst>
              <a:ext uri="{FF2B5EF4-FFF2-40B4-BE49-F238E27FC236}">
                <a16:creationId xmlns:a16="http://schemas.microsoft.com/office/drawing/2014/main" id="{0AC8296F-0EF0-421A-BDA9-F5A57D6E2D76}"/>
              </a:ext>
            </a:extLst>
          </p:cNvPr>
          <p:cNvSpPr>
            <a:spLocks noGrp="1"/>
          </p:cNvSpPr>
          <p:nvPr>
            <p:ph idx="1"/>
          </p:nvPr>
        </p:nvSpPr>
        <p:spPr>
          <a:xfrm>
            <a:off x="1181733" y="991222"/>
            <a:ext cx="8529059" cy="934828"/>
          </a:xfrm>
        </p:spPr>
        <p:txBody>
          <a:bodyPr>
            <a:noAutofit/>
          </a:bodyPr>
          <a:lstStyle/>
          <a:p>
            <a:pPr marL="0" indent="0">
              <a:buNone/>
            </a:pPr>
            <a:r>
              <a:rPr lang="fr-CA" sz="3000" b="1" dirty="0"/>
              <a:t>Rendez-vous sur le site du Centre pour une saine utilisation des écrans pour obtenir plus d’informations et de ressources</a:t>
            </a:r>
            <a:endParaRPr lang="en-US" sz="3000" dirty="0"/>
          </a:p>
        </p:txBody>
      </p:sp>
      <p:sp>
        <p:nvSpPr>
          <p:cNvPr id="16" name="TextBox 15">
            <a:extLst>
              <a:ext uri="{FF2B5EF4-FFF2-40B4-BE49-F238E27FC236}">
                <a16:creationId xmlns:a16="http://schemas.microsoft.com/office/drawing/2014/main" id="{612507FB-1611-5FB3-EB41-2DFB5AD99D4D}"/>
              </a:ext>
            </a:extLst>
          </p:cNvPr>
          <p:cNvSpPr txBox="1"/>
          <p:nvPr/>
        </p:nvSpPr>
        <p:spPr>
          <a:xfrm>
            <a:off x="3741968" y="3229633"/>
            <a:ext cx="6390883" cy="523220"/>
          </a:xfrm>
          <a:prstGeom prst="rect">
            <a:avLst/>
          </a:prstGeom>
          <a:noFill/>
        </p:spPr>
        <p:txBody>
          <a:bodyPr wrap="square">
            <a:spAutoFit/>
          </a:bodyPr>
          <a:lstStyle/>
          <a:p>
            <a:r>
              <a:rPr lang="fr-CA" sz="2800" b="1" dirty="0">
                <a:solidFill>
                  <a:srgbClr val="FD9D62"/>
                </a:solidFill>
              </a:rPr>
              <a:t>saineutilisationdesecrans.cps.ca</a:t>
            </a:r>
            <a:endParaRPr lang="en-US" sz="2800" dirty="0">
              <a:solidFill>
                <a:srgbClr val="FD9D62"/>
              </a:solidFill>
            </a:endParaRPr>
          </a:p>
        </p:txBody>
      </p:sp>
      <p:pic>
        <p:nvPicPr>
          <p:cNvPr id="14" name="Picture 13">
            <a:extLst>
              <a:ext uri="{FF2B5EF4-FFF2-40B4-BE49-F238E27FC236}">
                <a16:creationId xmlns:a16="http://schemas.microsoft.com/office/drawing/2014/main" id="{404FADCD-5605-16E2-FEE9-44C7E9539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998" y="2652556"/>
            <a:ext cx="2200593" cy="2200593"/>
          </a:xfrm>
          <a:prstGeom prst="rect">
            <a:avLst/>
          </a:prstGeom>
        </p:spPr>
      </p:pic>
      <p:pic>
        <p:nvPicPr>
          <p:cNvPr id="15" name="Picture 14">
            <a:extLst>
              <a:ext uri="{FF2B5EF4-FFF2-40B4-BE49-F238E27FC236}">
                <a16:creationId xmlns:a16="http://schemas.microsoft.com/office/drawing/2014/main" id="{C7405E97-BA47-19AF-FC3B-3DEEE6D5E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124" y="5198932"/>
            <a:ext cx="4619405" cy="892954"/>
          </a:xfrm>
          <a:prstGeom prst="rect">
            <a:avLst/>
          </a:prstGeom>
        </p:spPr>
      </p:pic>
      <p:pic>
        <p:nvPicPr>
          <p:cNvPr id="17" name="Picture 16">
            <a:extLst>
              <a:ext uri="{FF2B5EF4-FFF2-40B4-BE49-F238E27FC236}">
                <a16:creationId xmlns:a16="http://schemas.microsoft.com/office/drawing/2014/main" id="{FC218DD1-FA43-35FD-F9A5-51020080D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357" y="5056436"/>
            <a:ext cx="1701643" cy="1082143"/>
          </a:xfrm>
          <a:prstGeom prst="rect">
            <a:avLst/>
          </a:prstGeom>
        </p:spPr>
      </p:pic>
    </p:spTree>
    <p:extLst>
      <p:ext uri="{BB962C8B-B14F-4D97-AF65-F5344CB8AC3E}">
        <p14:creationId xmlns:p14="http://schemas.microsoft.com/office/powerpoint/2010/main" val="54719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35E0C-593F-8E43-DB94-48C28BB77196}"/>
              </a:ext>
            </a:extLst>
          </p:cNvPr>
          <p:cNvSpPr txBox="1"/>
          <p:nvPr/>
        </p:nvSpPr>
        <p:spPr>
          <a:xfrm>
            <a:off x="1431790" y="3895803"/>
            <a:ext cx="7837715" cy="400110"/>
          </a:xfrm>
          <a:prstGeom prst="rect">
            <a:avLst/>
          </a:prstGeom>
          <a:noFill/>
        </p:spPr>
        <p:txBody>
          <a:bodyPr wrap="square" rtlCol="0">
            <a:spAutoFit/>
          </a:bodyPr>
          <a:lstStyle/>
          <a:p>
            <a:r>
              <a:rPr lang="fr-FR" sz="2000" dirty="0"/>
              <a:t>© Société canadienne de pédiatrie, 2026</a:t>
            </a:r>
            <a:endParaRPr lang="en-US" sz="2000" dirty="0"/>
          </a:p>
        </p:txBody>
      </p:sp>
      <p:sp>
        <p:nvSpPr>
          <p:cNvPr id="10" name="TextBox 9">
            <a:extLst>
              <a:ext uri="{FF2B5EF4-FFF2-40B4-BE49-F238E27FC236}">
                <a16:creationId xmlns:a16="http://schemas.microsoft.com/office/drawing/2014/main" id="{135326CC-D75A-FA09-DDC3-965A819A882D}"/>
              </a:ext>
            </a:extLst>
          </p:cNvPr>
          <p:cNvSpPr txBox="1"/>
          <p:nvPr/>
        </p:nvSpPr>
        <p:spPr>
          <a:xfrm>
            <a:off x="1208312" y="1421363"/>
            <a:ext cx="10167256" cy="769441"/>
          </a:xfrm>
          <a:prstGeom prst="rect">
            <a:avLst/>
          </a:prstGeom>
          <a:noFill/>
        </p:spPr>
        <p:txBody>
          <a:bodyPr wrap="square">
            <a:spAutoFit/>
          </a:bodyPr>
          <a:lstStyle/>
          <a:p>
            <a:r>
              <a:rPr lang="fr-CA" sz="2200" dirty="0"/>
              <a:t>Cette présentation aborde les risques et les avantages liés à l'utilisation </a:t>
            </a:r>
            <a:br>
              <a:rPr lang="fr-CA" sz="2200" dirty="0"/>
            </a:br>
            <a:r>
              <a:rPr lang="fr-CA" sz="2200" dirty="0"/>
              <a:t>des écrans chez les enfants d'âge scolaire et les adolescents.</a:t>
            </a:r>
            <a:endParaRPr lang="en-US" sz="2200" dirty="0"/>
          </a:p>
        </p:txBody>
      </p:sp>
      <p:sp>
        <p:nvSpPr>
          <p:cNvPr id="11" name="Rectangle: Rounded Corners 10">
            <a:extLst>
              <a:ext uri="{FF2B5EF4-FFF2-40B4-BE49-F238E27FC236}">
                <a16:creationId xmlns:a16="http://schemas.microsoft.com/office/drawing/2014/main" id="{AE8B8DBA-0B50-8056-5CDF-15424535F297}"/>
              </a:ext>
            </a:extLst>
          </p:cNvPr>
          <p:cNvSpPr/>
          <p:nvPr/>
        </p:nvSpPr>
        <p:spPr>
          <a:xfrm>
            <a:off x="1309546" y="534189"/>
            <a:ext cx="9840687" cy="707887"/>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
        <p:nvSpPr>
          <p:cNvPr id="12" name="TextBox 11">
            <a:extLst>
              <a:ext uri="{FF2B5EF4-FFF2-40B4-BE49-F238E27FC236}">
                <a16:creationId xmlns:a16="http://schemas.microsoft.com/office/drawing/2014/main" id="{28AE951E-1474-7725-BD1C-05182B0F6FD8}"/>
              </a:ext>
            </a:extLst>
          </p:cNvPr>
          <p:cNvSpPr txBox="1"/>
          <p:nvPr/>
        </p:nvSpPr>
        <p:spPr>
          <a:xfrm>
            <a:off x="1534881" y="524024"/>
            <a:ext cx="9347573" cy="707886"/>
          </a:xfrm>
          <a:prstGeom prst="rect">
            <a:avLst/>
          </a:prstGeom>
          <a:noFill/>
        </p:spPr>
        <p:txBody>
          <a:bodyPr wrap="square">
            <a:spAutoFit/>
          </a:bodyPr>
          <a:lstStyle/>
          <a:p>
            <a:r>
              <a:rPr lang="fr-CA" sz="4000" b="1" dirty="0"/>
              <a:t>Comment utiliser cette présentation</a:t>
            </a:r>
            <a:endParaRPr lang="en-US" sz="4000" dirty="0"/>
          </a:p>
        </p:txBody>
      </p:sp>
      <p:sp>
        <p:nvSpPr>
          <p:cNvPr id="15" name="TextBox 14">
            <a:extLst>
              <a:ext uri="{FF2B5EF4-FFF2-40B4-BE49-F238E27FC236}">
                <a16:creationId xmlns:a16="http://schemas.microsoft.com/office/drawing/2014/main" id="{E7727B4E-6267-CDA8-8B1F-B28296C75C1B}"/>
              </a:ext>
            </a:extLst>
          </p:cNvPr>
          <p:cNvSpPr txBox="1"/>
          <p:nvPr/>
        </p:nvSpPr>
        <p:spPr>
          <a:xfrm>
            <a:off x="1207383" y="2291486"/>
            <a:ext cx="10167256" cy="769441"/>
          </a:xfrm>
          <a:prstGeom prst="rect">
            <a:avLst/>
          </a:prstGeom>
          <a:noFill/>
        </p:spPr>
        <p:txBody>
          <a:bodyPr wrap="square">
            <a:spAutoFit/>
          </a:bodyPr>
          <a:lstStyle/>
          <a:p>
            <a:r>
              <a:rPr lang="fr-CA" sz="2200" dirty="0"/>
              <a:t>Utilisez-la pour sensibiliser et informer les membres de votre communauté, et pour militer en faveur d'espaces numériques plus sécuritaires pour les jeunes.</a:t>
            </a:r>
            <a:endParaRPr lang="en-US" sz="2200" dirty="0"/>
          </a:p>
        </p:txBody>
      </p:sp>
      <p:sp>
        <p:nvSpPr>
          <p:cNvPr id="2" name="Rectangle: Rounded Corners 1">
            <a:extLst>
              <a:ext uri="{FF2B5EF4-FFF2-40B4-BE49-F238E27FC236}">
                <a16:creationId xmlns:a16="http://schemas.microsoft.com/office/drawing/2014/main" id="{3F8D7A97-8F47-7140-E931-1FA2D9016DF5}"/>
              </a:ext>
            </a:extLst>
          </p:cNvPr>
          <p:cNvSpPr/>
          <p:nvPr/>
        </p:nvSpPr>
        <p:spPr>
          <a:xfrm>
            <a:off x="1309546" y="3742808"/>
            <a:ext cx="9840687" cy="2287510"/>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
        <p:nvSpPr>
          <p:cNvPr id="3" name="TextBox 2">
            <a:extLst>
              <a:ext uri="{FF2B5EF4-FFF2-40B4-BE49-F238E27FC236}">
                <a16:creationId xmlns:a16="http://schemas.microsoft.com/office/drawing/2014/main" id="{E6CF93BF-7638-869E-D926-DE931117B56C}"/>
              </a:ext>
            </a:extLst>
          </p:cNvPr>
          <p:cNvSpPr txBox="1"/>
          <p:nvPr/>
        </p:nvSpPr>
        <p:spPr>
          <a:xfrm>
            <a:off x="1440755" y="4295915"/>
            <a:ext cx="9718443" cy="1631216"/>
          </a:xfrm>
          <a:prstGeom prst="rect">
            <a:avLst/>
          </a:prstGeom>
          <a:noFill/>
        </p:spPr>
        <p:txBody>
          <a:bodyPr wrap="square" rtlCol="0">
            <a:spAutoFit/>
          </a:bodyPr>
          <a:lstStyle/>
          <a:p>
            <a:r>
              <a:rPr lang="fr-CA" sz="2000" i="1" dirty="0"/>
              <a:t>Le contenu s'inspire largement de la déclaration de principe de la Société canadienne de pédiatrie : </a:t>
            </a:r>
            <a:r>
              <a:rPr lang="fr-CA" sz="2000" b="1" i="1" u="sng" dirty="0">
                <a:hlinkClick r:id="rId3"/>
              </a:rPr>
              <a:t>Les médias numériques : la promotion d’une saine utilisation des écrans chez les enfants d’âge scolaire et les adolescents</a:t>
            </a:r>
            <a:r>
              <a:rPr lang="fr-CA" sz="2000" i="1" dirty="0"/>
              <a:t>. Des liens hypertextes ont été ajoutés lorsque d'autres sources ont été utilisées. Les références complètes figurent dans les notes de la diapositive correspondante.</a:t>
            </a:r>
            <a:endParaRPr lang="en-US" sz="2000" i="1" dirty="0"/>
          </a:p>
        </p:txBody>
      </p:sp>
      <p:sp>
        <p:nvSpPr>
          <p:cNvPr id="5" name="TextBox 4">
            <a:extLst>
              <a:ext uri="{FF2B5EF4-FFF2-40B4-BE49-F238E27FC236}">
                <a16:creationId xmlns:a16="http://schemas.microsoft.com/office/drawing/2014/main" id="{28E80754-0802-0A55-FCFE-C9E40173FEF5}"/>
              </a:ext>
            </a:extLst>
          </p:cNvPr>
          <p:cNvSpPr txBox="1"/>
          <p:nvPr/>
        </p:nvSpPr>
        <p:spPr>
          <a:xfrm>
            <a:off x="1207383" y="3186424"/>
            <a:ext cx="10167256" cy="430887"/>
          </a:xfrm>
          <a:prstGeom prst="rect">
            <a:avLst/>
          </a:prstGeom>
          <a:noFill/>
        </p:spPr>
        <p:txBody>
          <a:bodyPr wrap="square">
            <a:spAutoFit/>
          </a:bodyPr>
          <a:lstStyle/>
          <a:p>
            <a:r>
              <a:rPr lang="fr-CA" sz="2200" dirty="0"/>
              <a:t>Pour plus d'informations : saineutilisationdesecrans.cps.ca</a:t>
            </a:r>
            <a:endParaRPr lang="en-US" sz="2200" dirty="0"/>
          </a:p>
        </p:txBody>
      </p:sp>
    </p:spTree>
    <p:extLst>
      <p:ext uri="{BB962C8B-B14F-4D97-AF65-F5344CB8AC3E}">
        <p14:creationId xmlns:p14="http://schemas.microsoft.com/office/powerpoint/2010/main" val="235031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5EF"/>
        </a:solidFill>
        <a:effectLst/>
      </p:bgPr>
    </p:bg>
    <p:spTree>
      <p:nvGrpSpPr>
        <p:cNvPr id="1" name="">
          <a:extLst>
            <a:ext uri="{FF2B5EF4-FFF2-40B4-BE49-F238E27FC236}">
              <a16:creationId xmlns:a16="http://schemas.microsoft.com/office/drawing/2014/main" id="{DCC71DB5-ABE7-2699-1210-07B24F7DAA2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C45C70-2440-E26D-AF42-65CD19788BC1}"/>
              </a:ext>
            </a:extLst>
          </p:cNvPr>
          <p:cNvSpPr/>
          <p:nvPr/>
        </p:nvSpPr>
        <p:spPr>
          <a:xfrm>
            <a:off x="830669" y="1055333"/>
            <a:ext cx="10272114" cy="4747334"/>
          </a:xfrm>
          <a:prstGeom prst="round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9DDFE4B-6661-5409-F4E7-2011042819B9}"/>
              </a:ext>
            </a:extLst>
          </p:cNvPr>
          <p:cNvSpPr txBox="1">
            <a:spLocks/>
          </p:cNvSpPr>
          <p:nvPr/>
        </p:nvSpPr>
        <p:spPr>
          <a:xfrm>
            <a:off x="1809204" y="2623938"/>
            <a:ext cx="8644696" cy="1610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dirty="0"/>
              <a:t>Une utilisation récréative des écrans ne dépassant pas </a:t>
            </a:r>
            <a:r>
              <a:rPr lang="fr-CA" sz="3200" u="sng" dirty="0">
                <a:hlinkClick r:id="rId3"/>
              </a:rPr>
              <a:t>environ deux heures</a:t>
            </a:r>
            <a:r>
              <a:rPr lang="fr-CA" sz="3200" dirty="0"/>
              <a:t> par jour est associée à un bien-être positif chez les jeunes, </a:t>
            </a:r>
            <a:r>
              <a:rPr lang="fr-CA" sz="3200" b="1" dirty="0"/>
              <a:t>mais le fait de rester constamment connecté au monde virtuel est néfaste</a:t>
            </a:r>
            <a:r>
              <a:rPr lang="fr-CA" sz="3200" dirty="0"/>
              <a:t>.</a:t>
            </a:r>
            <a:endParaRPr lang="en-US" sz="3200" dirty="0"/>
          </a:p>
        </p:txBody>
      </p:sp>
      <p:sp>
        <p:nvSpPr>
          <p:cNvPr id="8" name="Title 5">
            <a:extLst>
              <a:ext uri="{FF2B5EF4-FFF2-40B4-BE49-F238E27FC236}">
                <a16:creationId xmlns:a16="http://schemas.microsoft.com/office/drawing/2014/main" id="{5C9693AD-D891-D2B6-5E1A-094CC01E214F}"/>
              </a:ext>
            </a:extLst>
          </p:cNvPr>
          <p:cNvSpPr txBox="1">
            <a:spLocks/>
          </p:cNvSpPr>
          <p:nvPr/>
        </p:nvSpPr>
        <p:spPr>
          <a:xfrm>
            <a:off x="1479552" y="1055333"/>
            <a:ext cx="89743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t>Ce qu’en dit la recherche</a:t>
            </a:r>
            <a:endParaRPr lang="en-US" dirty="0"/>
          </a:p>
        </p:txBody>
      </p:sp>
    </p:spTree>
    <p:extLst>
      <p:ext uri="{BB962C8B-B14F-4D97-AF65-F5344CB8AC3E}">
        <p14:creationId xmlns:p14="http://schemas.microsoft.com/office/powerpoint/2010/main" val="38254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367C5-86DA-65A1-B076-BAA6A0CA9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7EFB7-B584-BC9C-AFF8-CAB2082E5A85}"/>
              </a:ext>
            </a:extLst>
          </p:cNvPr>
          <p:cNvSpPr>
            <a:spLocks noGrp="1"/>
          </p:cNvSpPr>
          <p:nvPr>
            <p:ph type="title"/>
          </p:nvPr>
        </p:nvSpPr>
        <p:spPr>
          <a:xfrm>
            <a:off x="4446232" y="481694"/>
            <a:ext cx="7010132" cy="797850"/>
          </a:xfrm>
        </p:spPr>
        <p:txBody>
          <a:bodyPr>
            <a:noAutofit/>
          </a:bodyPr>
          <a:lstStyle/>
          <a:p>
            <a:r>
              <a:rPr lang="fr-CA" b="1" dirty="0">
                <a:solidFill>
                  <a:srgbClr val="FD9D62"/>
                </a:solidFill>
              </a:rPr>
              <a:t>Avantages potentiels</a:t>
            </a:r>
            <a:endParaRPr lang="en-US" dirty="0">
              <a:solidFill>
                <a:srgbClr val="FD9D62"/>
              </a:solidFill>
            </a:endParaRPr>
          </a:p>
        </p:txBody>
      </p:sp>
      <p:sp>
        <p:nvSpPr>
          <p:cNvPr id="3" name="Title 1">
            <a:extLst>
              <a:ext uri="{FF2B5EF4-FFF2-40B4-BE49-F238E27FC236}">
                <a16:creationId xmlns:a16="http://schemas.microsoft.com/office/drawing/2014/main" id="{295A8758-2989-8ACC-4142-0DFC34DF93BE}"/>
              </a:ext>
            </a:extLst>
          </p:cNvPr>
          <p:cNvSpPr txBox="1">
            <a:spLocks/>
          </p:cNvSpPr>
          <p:nvPr/>
        </p:nvSpPr>
        <p:spPr>
          <a:xfrm>
            <a:off x="4095554" y="2356913"/>
            <a:ext cx="7360810" cy="2739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buFont typeface="Arial" panose="020B0604020202020204" pitchFamily="34" charset="0"/>
              <a:buChar char="•"/>
            </a:pPr>
            <a:r>
              <a:rPr lang="fr-CA" sz="2400" dirty="0"/>
              <a:t>Certains groupes de jeunes (p. ex., ceux qui vivent dans des zones géographiquement isolées, s'interrogent sur leur identité de genre ou sont racisés) peuvent tirer profit de leur participation à des communautés prosociales d'une manière qui ne leur serait peut-être pas accessible dans le monde réel ; </a:t>
            </a:r>
            <a:endParaRPr lang="en-US" sz="2400" dirty="0"/>
          </a:p>
          <a:p>
            <a:pPr marL="342900" lvl="0" indent="-342900">
              <a:buFont typeface="Arial" panose="020B0604020202020204" pitchFamily="34" charset="0"/>
              <a:buChar char="•"/>
            </a:pPr>
            <a:r>
              <a:rPr lang="fr-CA" sz="2400" dirty="0"/>
              <a:t>Le virtuel permet aux enfants d'âge scolaire de communiquer avec leurs amis, de jouer à des jeux vidéo actifs ou de regarder des émissions et des films adaptés à leur âge et à leur stade de développement ; </a:t>
            </a:r>
            <a:endParaRPr lang="en-US" sz="2400" dirty="0"/>
          </a:p>
          <a:p>
            <a:pPr marL="342900" lvl="0" indent="-342900">
              <a:buFont typeface="Arial" panose="020B0604020202020204" pitchFamily="34" charset="0"/>
              <a:buChar char="•"/>
            </a:pPr>
            <a:r>
              <a:rPr lang="fr-CA" sz="2400" dirty="0"/>
              <a:t>Les adolescents peuvent rester en contact avec leurs amis lorsqu'ils ne sont pas ensemble, grâce à la messagerie instantanée ou à leur présence sur les médias sociaux.   </a:t>
            </a:r>
            <a:endParaRPr lang="en-US" sz="2400" dirty="0"/>
          </a:p>
        </p:txBody>
      </p:sp>
      <p:sp>
        <p:nvSpPr>
          <p:cNvPr id="6" name="Freeform 10">
            <a:extLst>
              <a:ext uri="{FF2B5EF4-FFF2-40B4-BE49-F238E27FC236}">
                <a16:creationId xmlns:a16="http://schemas.microsoft.com/office/drawing/2014/main" id="{38C201E6-5137-5D3B-FDA8-ED029762B3EB}"/>
              </a:ext>
            </a:extLst>
          </p:cNvPr>
          <p:cNvSpPr/>
          <p:nvPr/>
        </p:nvSpPr>
        <p:spPr>
          <a:xfrm rot="10800000">
            <a:off x="3398715" y="-12880"/>
            <a:ext cx="45719" cy="6875941"/>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a:ln>
            <a:solidFill>
              <a:srgbClr val="FD9D62"/>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6FDE13C-D782-0F29-4772-66AA90269285}"/>
              </a:ext>
            </a:extLst>
          </p:cNvPr>
          <p:cNvPicPr>
            <a:picLocks noChangeAspect="1"/>
          </p:cNvPicPr>
          <p:nvPr/>
        </p:nvPicPr>
        <p:blipFill>
          <a:blip r:embed="rId2"/>
          <a:srcRect l="25393" t="1187" r="1498"/>
          <a:stretch>
            <a:fillRect/>
          </a:stretch>
        </p:blipFill>
        <p:spPr>
          <a:xfrm>
            <a:off x="-2" y="-2"/>
            <a:ext cx="3398716" cy="6875941"/>
          </a:xfrm>
          <a:prstGeom prst="rect">
            <a:avLst/>
          </a:prstGeom>
        </p:spPr>
      </p:pic>
    </p:spTree>
    <p:extLst>
      <p:ext uri="{BB962C8B-B14F-4D97-AF65-F5344CB8AC3E}">
        <p14:creationId xmlns:p14="http://schemas.microsoft.com/office/powerpoint/2010/main" val="328853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2B108-C1B6-6E34-4423-7C93FF396C9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6EC769A-0A32-9FFE-5309-E033CF2E1275}"/>
              </a:ext>
            </a:extLst>
          </p:cNvPr>
          <p:cNvPicPr>
            <a:picLocks noChangeAspect="1"/>
          </p:cNvPicPr>
          <p:nvPr/>
        </p:nvPicPr>
        <p:blipFill>
          <a:blip r:embed="rId3"/>
          <a:srcRect l="14486" r="10429"/>
          <a:stretch>
            <a:fillRect/>
          </a:stretch>
        </p:blipFill>
        <p:spPr>
          <a:xfrm>
            <a:off x="8740390" y="0"/>
            <a:ext cx="3458504" cy="6858000"/>
          </a:xfrm>
          <a:prstGeom prst="rect">
            <a:avLst/>
          </a:prstGeom>
        </p:spPr>
      </p:pic>
      <p:sp>
        <p:nvSpPr>
          <p:cNvPr id="2" name="Title 1">
            <a:extLst>
              <a:ext uri="{FF2B5EF4-FFF2-40B4-BE49-F238E27FC236}">
                <a16:creationId xmlns:a16="http://schemas.microsoft.com/office/drawing/2014/main" id="{7C3A00D5-397C-0747-B7FA-476923DD10A1}"/>
              </a:ext>
            </a:extLst>
          </p:cNvPr>
          <p:cNvSpPr>
            <a:spLocks noGrp="1"/>
          </p:cNvSpPr>
          <p:nvPr>
            <p:ph type="title"/>
          </p:nvPr>
        </p:nvSpPr>
        <p:spPr>
          <a:xfrm>
            <a:off x="1182385" y="794540"/>
            <a:ext cx="7010132" cy="797850"/>
          </a:xfrm>
        </p:spPr>
        <p:txBody>
          <a:bodyPr>
            <a:noAutofit/>
          </a:bodyPr>
          <a:lstStyle/>
          <a:p>
            <a:r>
              <a:rPr lang="fr-CA" b="1" dirty="0">
                <a:solidFill>
                  <a:srgbClr val="0070C0"/>
                </a:solidFill>
              </a:rPr>
              <a:t>Le problème :</a:t>
            </a:r>
            <a:endParaRPr lang="en-US" dirty="0">
              <a:solidFill>
                <a:srgbClr val="0070C0"/>
              </a:solidFill>
            </a:endParaRPr>
          </a:p>
        </p:txBody>
      </p:sp>
      <p:sp>
        <p:nvSpPr>
          <p:cNvPr id="3" name="Title 1">
            <a:extLst>
              <a:ext uri="{FF2B5EF4-FFF2-40B4-BE49-F238E27FC236}">
                <a16:creationId xmlns:a16="http://schemas.microsoft.com/office/drawing/2014/main" id="{C5B908EB-29C0-DE82-C4C5-A78EAAE83440}"/>
              </a:ext>
            </a:extLst>
          </p:cNvPr>
          <p:cNvSpPr txBox="1">
            <a:spLocks/>
          </p:cNvSpPr>
          <p:nvPr/>
        </p:nvSpPr>
        <p:spPr>
          <a:xfrm>
            <a:off x="1182385" y="1436671"/>
            <a:ext cx="7248460" cy="2739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dirty="0"/>
              <a:t>25 % </a:t>
            </a:r>
            <a:r>
              <a:rPr lang="fr-CA" sz="3200" dirty="0"/>
              <a:t>des adolescents canadiens âgés de 16 ans et plus passent </a:t>
            </a:r>
            <a:r>
              <a:rPr lang="fr-CA" sz="3200" b="1" dirty="0"/>
              <a:t>plus de 7 heures</a:t>
            </a:r>
            <a:r>
              <a:rPr lang="fr-CA" sz="3200" dirty="0"/>
              <a:t> par jour devant des écrans </a:t>
            </a:r>
            <a:r>
              <a:rPr lang="fr-CA" sz="3200" u="sng" dirty="0">
                <a:hlinkClick r:id="rId4"/>
              </a:rPr>
              <a:t>à des fins personnelles</a:t>
            </a:r>
            <a:r>
              <a:rPr lang="fr-CA" sz="3200" dirty="0"/>
              <a:t>. La majeure partie de ce temps est consacrée aux médias sociaux.</a:t>
            </a:r>
            <a:endParaRPr lang="en-US" sz="3200" dirty="0"/>
          </a:p>
        </p:txBody>
      </p:sp>
      <p:sp>
        <p:nvSpPr>
          <p:cNvPr id="6" name="Freeform 10">
            <a:extLst>
              <a:ext uri="{FF2B5EF4-FFF2-40B4-BE49-F238E27FC236}">
                <a16:creationId xmlns:a16="http://schemas.microsoft.com/office/drawing/2014/main" id="{6EA83C67-B890-DDB7-E514-E0B168A9568D}"/>
              </a:ext>
            </a:extLst>
          </p:cNvPr>
          <p:cNvSpPr/>
          <p:nvPr/>
        </p:nvSpPr>
        <p:spPr>
          <a:xfrm rot="10800000">
            <a:off x="8703549"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00B0F0"/>
          </a:solidFill>
          <a:ln>
            <a:solidFill>
              <a:srgbClr val="00B0F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9B02330-3B47-118B-6C1E-645634A689C1}"/>
              </a:ext>
            </a:extLst>
          </p:cNvPr>
          <p:cNvSpPr txBox="1">
            <a:spLocks/>
          </p:cNvSpPr>
          <p:nvPr/>
        </p:nvSpPr>
        <p:spPr>
          <a:xfrm>
            <a:off x="1182385" y="4589174"/>
            <a:ext cx="6668051" cy="1075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dirty="0"/>
              <a:t>Ces adolescents font état de niveaux plus élevés d'anxiété, de dépression et de détresse psychologique.</a:t>
            </a:r>
            <a:endParaRPr lang="en-US" sz="3200" dirty="0"/>
          </a:p>
        </p:txBody>
      </p:sp>
    </p:spTree>
    <p:extLst>
      <p:ext uri="{BB962C8B-B14F-4D97-AF65-F5344CB8AC3E}">
        <p14:creationId xmlns:p14="http://schemas.microsoft.com/office/powerpoint/2010/main" val="220887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F941-742D-5237-96E1-05AA42321A4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6A0589-BA35-3C3A-4D35-A53C019C03AE}"/>
              </a:ext>
            </a:extLst>
          </p:cNvPr>
          <p:cNvSpPr/>
          <p:nvPr/>
        </p:nvSpPr>
        <p:spPr>
          <a:xfrm>
            <a:off x="1292362" y="2454053"/>
            <a:ext cx="9502586" cy="2986322"/>
          </a:xfrm>
          <a:prstGeom prst="roundRect">
            <a:avLst/>
          </a:prstGeom>
          <a:solidFill>
            <a:schemeClr val="accent2">
              <a:lumMod val="20000"/>
              <a:lumOff val="80000"/>
            </a:schemeClr>
          </a:solidFill>
          <a:ln w="3175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TextBox 2">
            <a:extLst>
              <a:ext uri="{FF2B5EF4-FFF2-40B4-BE49-F238E27FC236}">
                <a16:creationId xmlns:a16="http://schemas.microsoft.com/office/drawing/2014/main" id="{759355F8-9C22-24F0-4A59-0BDC9B44BD39}"/>
              </a:ext>
            </a:extLst>
          </p:cNvPr>
          <p:cNvSpPr txBox="1"/>
          <p:nvPr/>
        </p:nvSpPr>
        <p:spPr>
          <a:xfrm>
            <a:off x="1292361" y="705085"/>
            <a:ext cx="9502587" cy="1323439"/>
          </a:xfrm>
          <a:prstGeom prst="rect">
            <a:avLst/>
          </a:prstGeom>
          <a:noFill/>
        </p:spPr>
        <p:txBody>
          <a:bodyPr wrap="square">
            <a:spAutoFit/>
          </a:bodyPr>
          <a:lstStyle/>
          <a:p>
            <a:pPr algn="ctr" fontAlgn="auto"/>
            <a:r>
              <a:rPr lang="fr-CA" sz="4000" b="1" dirty="0"/>
              <a:t>Pourquoi l'utilisation des écrans </a:t>
            </a:r>
            <a:br>
              <a:rPr lang="fr-CA" sz="4000" b="1" dirty="0"/>
            </a:br>
            <a:r>
              <a:rPr lang="fr-CA" sz="4000" b="1" dirty="0"/>
              <a:t>peut poser problème</a:t>
            </a:r>
            <a:endParaRPr lang="en-US" sz="4000" b="1" dirty="0"/>
          </a:p>
        </p:txBody>
      </p:sp>
      <p:sp>
        <p:nvSpPr>
          <p:cNvPr id="5" name="TextBox 4">
            <a:extLst>
              <a:ext uri="{FF2B5EF4-FFF2-40B4-BE49-F238E27FC236}">
                <a16:creationId xmlns:a16="http://schemas.microsoft.com/office/drawing/2014/main" id="{47CF8DB1-08F0-FF27-5686-667FEEB93F4B}"/>
              </a:ext>
            </a:extLst>
          </p:cNvPr>
          <p:cNvSpPr txBox="1"/>
          <p:nvPr/>
        </p:nvSpPr>
        <p:spPr>
          <a:xfrm>
            <a:off x="1494062" y="2728181"/>
            <a:ext cx="9057393" cy="2431435"/>
          </a:xfrm>
          <a:prstGeom prst="rect">
            <a:avLst/>
          </a:prstGeom>
          <a:noFill/>
        </p:spPr>
        <p:txBody>
          <a:bodyPr wrap="square">
            <a:spAutoFit/>
          </a:bodyPr>
          <a:lstStyle/>
          <a:p>
            <a:r>
              <a:rPr lang="fr-CA" sz="3800" dirty="0"/>
              <a:t>Les plateformes et services numériques sont conçus </a:t>
            </a:r>
            <a:r>
              <a:rPr lang="fr-CA" sz="3800" u="sng" dirty="0">
                <a:hlinkClick r:id="rId3"/>
              </a:rPr>
              <a:t>pour optimiser l'engagement, le temps et l'attention des utilisateurs</a:t>
            </a:r>
            <a:r>
              <a:rPr lang="fr-CA" sz="3800" dirty="0"/>
              <a:t>, ce qui favorise une utilisation malsaine. </a:t>
            </a:r>
            <a:endParaRPr lang="en-US" sz="3800" dirty="0"/>
          </a:p>
        </p:txBody>
      </p:sp>
      <p:sp>
        <p:nvSpPr>
          <p:cNvPr id="2" name="Rectangle: Rounded Corners 1">
            <a:extLst>
              <a:ext uri="{FF2B5EF4-FFF2-40B4-BE49-F238E27FC236}">
                <a16:creationId xmlns:a16="http://schemas.microsoft.com/office/drawing/2014/main" id="{3120FBEE-DB75-6DE9-2694-41555066E6AF}"/>
              </a:ext>
            </a:extLst>
          </p:cNvPr>
          <p:cNvSpPr/>
          <p:nvPr/>
        </p:nvSpPr>
        <p:spPr>
          <a:xfrm>
            <a:off x="1292362" y="660322"/>
            <a:ext cx="9502587" cy="1412966"/>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Tree>
    <p:extLst>
      <p:ext uri="{BB962C8B-B14F-4D97-AF65-F5344CB8AC3E}">
        <p14:creationId xmlns:p14="http://schemas.microsoft.com/office/powerpoint/2010/main" val="311771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D284-5D3B-63DA-1A1F-E72CAA7F49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201B34-499F-7634-48B3-583B7537B26B}"/>
              </a:ext>
            </a:extLst>
          </p:cNvPr>
          <p:cNvSpPr txBox="1"/>
          <p:nvPr/>
        </p:nvSpPr>
        <p:spPr>
          <a:xfrm>
            <a:off x="3449968" y="3081527"/>
            <a:ext cx="8125546" cy="523220"/>
          </a:xfrm>
          <a:prstGeom prst="rect">
            <a:avLst/>
          </a:prstGeom>
          <a:noFill/>
        </p:spPr>
        <p:txBody>
          <a:bodyPr wrap="square" rtlCol="0">
            <a:spAutoFit/>
          </a:bodyPr>
          <a:lstStyle/>
          <a:p>
            <a:r>
              <a:rPr lang="fr-CA" sz="2800" dirty="0"/>
              <a:t>Même s'ils semblent mûrs, les jeunes ont du mal à :</a:t>
            </a:r>
            <a:endParaRPr lang="en-US" sz="2800" dirty="0"/>
          </a:p>
        </p:txBody>
      </p:sp>
      <p:sp>
        <p:nvSpPr>
          <p:cNvPr id="3" name="Title 1">
            <a:extLst>
              <a:ext uri="{FF2B5EF4-FFF2-40B4-BE49-F238E27FC236}">
                <a16:creationId xmlns:a16="http://schemas.microsoft.com/office/drawing/2014/main" id="{600AB835-E1B9-82AC-3C83-8AECF1F61CC1}"/>
              </a:ext>
            </a:extLst>
          </p:cNvPr>
          <p:cNvSpPr>
            <a:spLocks noGrp="1"/>
          </p:cNvSpPr>
          <p:nvPr>
            <p:ph type="title"/>
          </p:nvPr>
        </p:nvSpPr>
        <p:spPr>
          <a:xfrm>
            <a:off x="3480897" y="578767"/>
            <a:ext cx="7802045" cy="1325563"/>
          </a:xfrm>
        </p:spPr>
        <p:txBody>
          <a:bodyPr>
            <a:noAutofit/>
          </a:bodyPr>
          <a:lstStyle/>
          <a:p>
            <a:r>
              <a:rPr lang="fr-CA" sz="3600" b="1" dirty="0"/>
              <a:t>Les enfants et les adolescents sont particulièrement vulnérables,</a:t>
            </a:r>
            <a:endParaRPr lang="en-US" sz="3600" dirty="0">
              <a:latin typeface="+mn-lt"/>
            </a:endParaRPr>
          </a:p>
        </p:txBody>
      </p:sp>
      <p:sp>
        <p:nvSpPr>
          <p:cNvPr id="11" name="TextBox 10">
            <a:extLst>
              <a:ext uri="{FF2B5EF4-FFF2-40B4-BE49-F238E27FC236}">
                <a16:creationId xmlns:a16="http://schemas.microsoft.com/office/drawing/2014/main" id="{EA8CD190-8E81-FAE2-7695-D1FA2D266A1F}"/>
              </a:ext>
            </a:extLst>
          </p:cNvPr>
          <p:cNvSpPr txBox="1"/>
          <p:nvPr/>
        </p:nvSpPr>
        <p:spPr>
          <a:xfrm>
            <a:off x="3480897" y="1904330"/>
            <a:ext cx="7975226" cy="1015663"/>
          </a:xfrm>
          <a:prstGeom prst="rect">
            <a:avLst/>
          </a:prstGeom>
          <a:noFill/>
        </p:spPr>
        <p:txBody>
          <a:bodyPr wrap="square">
            <a:spAutoFit/>
          </a:bodyPr>
          <a:lstStyle/>
          <a:p>
            <a:r>
              <a:rPr lang="fr-CA" sz="3000" b="1" dirty="0">
                <a:solidFill>
                  <a:srgbClr val="625D90"/>
                </a:solidFill>
              </a:rPr>
              <a:t>car le développement du cerveau se poursuit jusqu’au milieu de la vingtaine, voire au-delà</a:t>
            </a:r>
            <a:endParaRPr lang="en-US" sz="3000" dirty="0">
              <a:solidFill>
                <a:srgbClr val="625D90"/>
              </a:solidFill>
            </a:endParaRPr>
          </a:p>
        </p:txBody>
      </p:sp>
      <p:sp>
        <p:nvSpPr>
          <p:cNvPr id="5" name="TextBox 4">
            <a:extLst>
              <a:ext uri="{FF2B5EF4-FFF2-40B4-BE49-F238E27FC236}">
                <a16:creationId xmlns:a16="http://schemas.microsoft.com/office/drawing/2014/main" id="{F035B699-F604-1B1B-3D91-CB8985319042}"/>
              </a:ext>
            </a:extLst>
          </p:cNvPr>
          <p:cNvSpPr txBox="1"/>
          <p:nvPr/>
        </p:nvSpPr>
        <p:spPr>
          <a:xfrm>
            <a:off x="3480897" y="3829905"/>
            <a:ext cx="9093811" cy="523220"/>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fr-CA" sz="2800" b="1" dirty="0"/>
              <a:t>Contrôler leurs impulsions ; </a:t>
            </a:r>
            <a:endParaRPr lang="en-US" sz="2800" dirty="0"/>
          </a:p>
        </p:txBody>
      </p:sp>
      <p:sp>
        <p:nvSpPr>
          <p:cNvPr id="6" name="TextBox 5">
            <a:extLst>
              <a:ext uri="{FF2B5EF4-FFF2-40B4-BE49-F238E27FC236}">
                <a16:creationId xmlns:a16="http://schemas.microsoft.com/office/drawing/2014/main" id="{A4E17FE4-AE6C-C6B7-1342-0D621AA59320}"/>
              </a:ext>
            </a:extLst>
          </p:cNvPr>
          <p:cNvSpPr txBox="1"/>
          <p:nvPr/>
        </p:nvSpPr>
        <p:spPr>
          <a:xfrm>
            <a:off x="3480897" y="4578283"/>
            <a:ext cx="9093811" cy="523220"/>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fr-CA" sz="2800" b="1" dirty="0"/>
              <a:t>Réguler leurs émotions ; </a:t>
            </a:r>
            <a:endParaRPr lang="en-US" sz="2800" dirty="0"/>
          </a:p>
        </p:txBody>
      </p:sp>
      <p:sp>
        <p:nvSpPr>
          <p:cNvPr id="7" name="TextBox 6">
            <a:extLst>
              <a:ext uri="{FF2B5EF4-FFF2-40B4-BE49-F238E27FC236}">
                <a16:creationId xmlns:a16="http://schemas.microsoft.com/office/drawing/2014/main" id="{F7375833-7FC4-F27E-9E3D-E65ABAB69EFF}"/>
              </a:ext>
            </a:extLst>
          </p:cNvPr>
          <p:cNvSpPr txBox="1"/>
          <p:nvPr/>
        </p:nvSpPr>
        <p:spPr>
          <a:xfrm>
            <a:off x="3480897" y="5326661"/>
            <a:ext cx="9093811" cy="523220"/>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fr-CA" sz="2800" b="1" dirty="0"/>
              <a:t>Évaluer les risques et les conséquences.</a:t>
            </a:r>
            <a:endParaRPr lang="en-US" sz="2800" dirty="0"/>
          </a:p>
        </p:txBody>
      </p:sp>
      <p:pic>
        <p:nvPicPr>
          <p:cNvPr id="8" name="Picture 7">
            <a:extLst>
              <a:ext uri="{FF2B5EF4-FFF2-40B4-BE49-F238E27FC236}">
                <a16:creationId xmlns:a16="http://schemas.microsoft.com/office/drawing/2014/main" id="{D76F481D-06ED-01AA-F2F5-4FD72727FF62}"/>
              </a:ext>
            </a:extLst>
          </p:cNvPr>
          <p:cNvPicPr>
            <a:picLocks noChangeAspect="1"/>
          </p:cNvPicPr>
          <p:nvPr/>
        </p:nvPicPr>
        <p:blipFill>
          <a:blip r:embed="rId2"/>
          <a:srcRect l="26369" t="140" r="5932"/>
          <a:stretch>
            <a:fillRect/>
          </a:stretch>
        </p:blipFill>
        <p:spPr>
          <a:xfrm>
            <a:off x="-2540" y="6476"/>
            <a:ext cx="3094652" cy="6857999"/>
          </a:xfrm>
          <a:prstGeom prst="rect">
            <a:avLst/>
          </a:prstGeom>
        </p:spPr>
      </p:pic>
      <p:sp>
        <p:nvSpPr>
          <p:cNvPr id="9" name="Freeform 10">
            <a:extLst>
              <a:ext uri="{FF2B5EF4-FFF2-40B4-BE49-F238E27FC236}">
                <a16:creationId xmlns:a16="http://schemas.microsoft.com/office/drawing/2014/main" id="{D8263C01-00A6-DE0A-9738-634F072494F8}"/>
              </a:ext>
            </a:extLst>
          </p:cNvPr>
          <p:cNvSpPr/>
          <p:nvPr/>
        </p:nvSpPr>
        <p:spPr>
          <a:xfrm rot="10800000">
            <a:off x="3086506"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869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053C-F052-EC1C-4233-F50E7271C1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A87C14-AB6D-C673-3C42-B900BA70D6CB}"/>
              </a:ext>
            </a:extLst>
          </p:cNvPr>
          <p:cNvSpPr/>
          <p:nvPr/>
        </p:nvSpPr>
        <p:spPr>
          <a:xfrm>
            <a:off x="0" y="0"/>
            <a:ext cx="12192000" cy="6858000"/>
          </a:xfrm>
          <a:prstGeom prst="rect">
            <a:avLst/>
          </a:prstGeom>
          <a:solidFill>
            <a:schemeClr val="tx2">
              <a:lumMod val="10000"/>
              <a:lumOff val="90000"/>
            </a:schemeClr>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332152-6883-852D-5659-8E35DC08EBD5}"/>
              </a:ext>
            </a:extLst>
          </p:cNvPr>
          <p:cNvSpPr/>
          <p:nvPr/>
        </p:nvSpPr>
        <p:spPr>
          <a:xfrm>
            <a:off x="381000" y="421342"/>
            <a:ext cx="11430000" cy="6090366"/>
          </a:xfrm>
          <a:prstGeom prst="rect">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40B754F-65D4-8F1A-9BC6-CC53692729CE}"/>
              </a:ext>
            </a:extLst>
          </p:cNvPr>
          <p:cNvSpPr txBox="1"/>
          <p:nvPr/>
        </p:nvSpPr>
        <p:spPr>
          <a:xfrm>
            <a:off x="1051734" y="2021808"/>
            <a:ext cx="9983166" cy="892552"/>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fr-CA" sz="2600" dirty="0"/>
              <a:t>Publier du contenu de manière impulsive ou envoyer des messages méchants, risqués ou mensongers ; </a:t>
            </a:r>
            <a:endParaRPr lang="en-US" sz="2600" dirty="0"/>
          </a:p>
        </p:txBody>
      </p:sp>
      <p:sp>
        <p:nvSpPr>
          <p:cNvPr id="3" name="TextBox 2">
            <a:extLst>
              <a:ext uri="{FF2B5EF4-FFF2-40B4-BE49-F238E27FC236}">
                <a16:creationId xmlns:a16="http://schemas.microsoft.com/office/drawing/2014/main" id="{F0CE3DC8-3DA8-4B04-776E-B9A81580F8DA}"/>
              </a:ext>
            </a:extLst>
          </p:cNvPr>
          <p:cNvSpPr txBox="1"/>
          <p:nvPr/>
        </p:nvSpPr>
        <p:spPr>
          <a:xfrm>
            <a:off x="381000" y="802155"/>
            <a:ext cx="11429999" cy="1015663"/>
          </a:xfrm>
          <a:prstGeom prst="rect">
            <a:avLst/>
          </a:prstGeom>
          <a:noFill/>
        </p:spPr>
        <p:txBody>
          <a:bodyPr wrap="square" rtlCol="0">
            <a:spAutoFit/>
          </a:bodyPr>
          <a:lstStyle/>
          <a:p>
            <a:pPr algn="ctr"/>
            <a:r>
              <a:rPr lang="fr-CA" sz="3000" b="1" dirty="0"/>
              <a:t>Lorsqu'ils utilisent des écrans, les enfants d'âge scolaire </a:t>
            </a:r>
            <a:br>
              <a:rPr lang="fr-CA" sz="3000" b="1" dirty="0"/>
            </a:br>
            <a:r>
              <a:rPr lang="fr-CA" sz="3000" b="1" dirty="0"/>
              <a:t>et les adolescents peuvent :</a:t>
            </a:r>
            <a:endParaRPr lang="en-US" sz="3000" b="1" dirty="0"/>
          </a:p>
        </p:txBody>
      </p:sp>
      <p:sp>
        <p:nvSpPr>
          <p:cNvPr id="6" name="TextBox 5">
            <a:extLst>
              <a:ext uri="{FF2B5EF4-FFF2-40B4-BE49-F238E27FC236}">
                <a16:creationId xmlns:a16="http://schemas.microsoft.com/office/drawing/2014/main" id="{FD708CA2-2129-A424-55B3-4528B98BC149}"/>
              </a:ext>
            </a:extLst>
          </p:cNvPr>
          <p:cNvSpPr txBox="1"/>
          <p:nvPr/>
        </p:nvSpPr>
        <p:spPr>
          <a:xfrm>
            <a:off x="1051734" y="3073462"/>
            <a:ext cx="9983166" cy="892552"/>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fr-CA" sz="2600" dirty="0"/>
              <a:t>Être incapable d’ignorer les notifications qui interfèrent avec d’autres responsabilités, comme les devoirs ; </a:t>
            </a:r>
            <a:endParaRPr lang="en-US" sz="2600" dirty="0"/>
          </a:p>
        </p:txBody>
      </p:sp>
      <p:sp>
        <p:nvSpPr>
          <p:cNvPr id="9" name="TextBox 8">
            <a:extLst>
              <a:ext uri="{FF2B5EF4-FFF2-40B4-BE49-F238E27FC236}">
                <a16:creationId xmlns:a16="http://schemas.microsoft.com/office/drawing/2014/main" id="{3033CD90-4E4B-7F19-B185-07B241F45B0C}"/>
              </a:ext>
            </a:extLst>
          </p:cNvPr>
          <p:cNvSpPr txBox="1"/>
          <p:nvPr/>
        </p:nvSpPr>
        <p:spPr>
          <a:xfrm>
            <a:off x="1051734" y="5028971"/>
            <a:ext cx="9983166" cy="892552"/>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fr-CA" sz="2600" dirty="0"/>
              <a:t>Être exposé à du contenu généré par des algorithmes concernant l’image corporelle, le poids et l’apparence.</a:t>
            </a:r>
            <a:endParaRPr lang="en-US" sz="2600" dirty="0"/>
          </a:p>
        </p:txBody>
      </p:sp>
      <p:sp>
        <p:nvSpPr>
          <p:cNvPr id="5" name="TextBox 4">
            <a:extLst>
              <a:ext uri="{FF2B5EF4-FFF2-40B4-BE49-F238E27FC236}">
                <a16:creationId xmlns:a16="http://schemas.microsoft.com/office/drawing/2014/main" id="{A140DBA3-53B8-BF34-4E92-0B980A27BB33}"/>
              </a:ext>
            </a:extLst>
          </p:cNvPr>
          <p:cNvSpPr txBox="1"/>
          <p:nvPr/>
        </p:nvSpPr>
        <p:spPr>
          <a:xfrm>
            <a:off x="1051734" y="4182339"/>
            <a:ext cx="9983166" cy="492443"/>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fr-CA" sz="2600" dirty="0"/>
              <a:t>Faire défiler passivement leurs fils de médias sociaux ; </a:t>
            </a:r>
            <a:endParaRPr lang="en-US" sz="2600" dirty="0"/>
          </a:p>
        </p:txBody>
      </p:sp>
    </p:spTree>
    <p:extLst>
      <p:ext uri="{BB962C8B-B14F-4D97-AF65-F5344CB8AC3E}">
        <p14:creationId xmlns:p14="http://schemas.microsoft.com/office/powerpoint/2010/main" val="1678112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otalTime>11011</TotalTime>
  <Words>2026</Words>
  <Application>Microsoft Office PowerPoint</Application>
  <PresentationFormat>Widescreen</PresentationFormat>
  <Paragraphs>119</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Wingdings</vt:lpstr>
      <vt:lpstr>Office Theme</vt:lpstr>
      <vt:lpstr>Effets de l'utilisation récréative des écrans sur la santé et le développement des enfants d'âge scolaire et des adolescents</vt:lpstr>
      <vt:lpstr>PowerPoint Presentation</vt:lpstr>
      <vt:lpstr>PowerPoint Presentation</vt:lpstr>
      <vt:lpstr>PowerPoint Presentation</vt:lpstr>
      <vt:lpstr>Avantages potentiels</vt:lpstr>
      <vt:lpstr>Le problème :</vt:lpstr>
      <vt:lpstr>PowerPoint Presentation</vt:lpstr>
      <vt:lpstr>Les enfants et les adolescents sont particulièrement vulnérables,</vt:lpstr>
      <vt:lpstr>PowerPoint Presentation</vt:lpstr>
      <vt:lpstr>Les effets négatifs peuvent être réversibles</vt:lpstr>
      <vt:lpstr>PowerPoint Presentation</vt:lpstr>
      <vt:lpstr>Superviser l’utilisation des écrans </vt:lpstr>
      <vt:lpstr>Explorer la motivation :</vt:lpstr>
      <vt:lpstr> Le premier téléphone intelligent d’un enfant : ce que les parents doivent savoir </vt:lpstr>
      <vt:lpstr>PowerPoint Presentation</vt:lpstr>
      <vt:lpstr>Si les parents ressentent de la pression ou ne savent pas si leur enfant est prêt, encouragez-les à suivre leur instinct. </vt:lpstr>
      <vt:lpstr>Encourager une utilisation pertinente des écrans</vt:lpstr>
      <vt:lpstr>PowerPoint Presentation</vt:lpstr>
      <vt:lpstr>Donner l’exemple d’une utilisation saine des écrans</vt:lpstr>
      <vt:lpstr>PowerPoint Presentation</vt:lpstr>
      <vt:lpstr>Surveiller les signes d'une utilisation problématique des écrans </vt:lpstr>
      <vt:lpstr>Quels sont les signes inquiétants ?</vt:lpstr>
      <vt:lpstr>Exemple : L’enfant passe la majeure partie de son temps libre en ligne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Lindsay Thistle</dc:creator>
  <cp:lastModifiedBy>Lindsay Thistle</cp:lastModifiedBy>
  <cp:revision>41</cp:revision>
  <dcterms:created xsi:type="dcterms:W3CDTF">2026-03-04T23:26:33Z</dcterms:created>
  <dcterms:modified xsi:type="dcterms:W3CDTF">2026-05-22T02:05:11Z</dcterms:modified>
</cp:coreProperties>
</file>