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355" r:id="rId3"/>
    <p:sldId id="363" r:id="rId4"/>
    <p:sldId id="279" r:id="rId5"/>
    <p:sldId id="333" r:id="rId6"/>
    <p:sldId id="327" r:id="rId7"/>
    <p:sldId id="329" r:id="rId8"/>
    <p:sldId id="324" r:id="rId9"/>
    <p:sldId id="331" r:id="rId10"/>
    <p:sldId id="259" r:id="rId11"/>
    <p:sldId id="281" r:id="rId12"/>
    <p:sldId id="286" r:id="rId13"/>
    <p:sldId id="269" r:id="rId14"/>
    <p:sldId id="334" r:id="rId15"/>
    <p:sldId id="274" r:id="rId16"/>
    <p:sldId id="328" r:id="rId17"/>
    <p:sldId id="336" r:id="rId18"/>
    <p:sldId id="337" r:id="rId19"/>
    <p:sldId id="3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22BA97-F08D-2633-5796-9C3B8E05257C}" name="Elizabeth Moreau" initials="EM" userId="S::elizabethm@cps.ca::f6d34e4b-5085-42c6-b352-e3faac8e65bb" providerId="AD"/>
  <p188:author id="{59FB4BB9-2C9B-F6D3-A6F7-33F7B0F9DF89}" name="Ponti, Michelle (MCCSS)" initials="MP" userId="S::Michelle.Ponti@ontario.ca::611f766a-eeef-4ec5-9aeb-df2290724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D62"/>
    <a:srgbClr val="625D90"/>
    <a:srgbClr val="E7F9FF"/>
    <a:srgbClr val="73B6F7"/>
    <a:srgbClr val="EBEBFF"/>
    <a:srgbClr val="E1E1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0947" autoAdjust="0"/>
  </p:normalViewPr>
  <p:slideViewPr>
    <p:cSldViewPr snapToGrid="0">
      <p:cViewPr varScale="1">
        <p:scale>
          <a:sx n="69" d="100"/>
          <a:sy n="69" d="100"/>
        </p:scale>
        <p:origin x="21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26A9E-9C7F-498D-B598-7F21C92C8876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E627A-4AD3-49FF-9817-D1332D9EC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1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ps.ca/en/documents/position/screen-time-and-preschool-childr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forkids.cps.ca/handouts/behavior-and-development/screen-time-and-young-childre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forkids.cps.ca/handouts/behavior-and-development/positive-discipline-for-young-childre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E627A-4AD3-49FF-9817-D1332D9EC5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2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5B547-2A56-4390-B046-3C96CDC94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EA78B-3328-80A1-E890-C59BFB0D4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7AB1E-0659-0A7F-F81C-E7C9CCDA4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5B1AA-5F93-CE2A-D2FB-A34D0B540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largely based on this position statement, developed by the Canadian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Paediatric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Society: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Michelle Ponti; Canadian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Paediatric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Society, Digital Health Task Force. Screen time and preschool children: Promoting health and development in a digital world. November 24, 2022: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https://cps.ca/en/documents/position/screen-time-and-preschool-children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66ED2-FF06-D740-4244-991764CC7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E627A-4AD3-49FF-9817-D1332D9EC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E627A-4AD3-49FF-9817-D1332D9EC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8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D452A-5D35-6CF3-5B3F-532CB9D3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5616F-2434-8425-49BF-C010F11E8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3E6C6-A1B8-D97A-35C0-5AD586F96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F2AA7-322A-E12B-0F1E-F43E18B81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E627A-4AD3-49FF-9817-D1332D9EC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Caring for Kids. Screen use and young children. March 2025.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https://caringforkids.cps.ca/handouts/behavior-and-development/screen-time-and-young-children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E627A-4AD3-49FF-9817-D1332D9EC5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Caring for Kids. Positive discipline for young children. January 2020.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https://caringforkids.cps.ca/handouts/behavior-and-development/positive-discipline-for-young-children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E627A-4AD3-49FF-9817-D1332D9EC5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5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E627A-4AD3-49FF-9817-D1332D9EC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0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5D3A-358B-C07E-0D44-6ECADC9AA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E9F57-98B5-05F7-8FDF-1976178F0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6F54-2A6B-034B-CE3A-BBE8453C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AE58-D4EC-5603-0B48-D2A05773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8BEFC-01A9-6ACF-93CF-8E45966C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7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9A7A-00B0-D049-674D-09B71F23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64344-8BC9-16B2-1C1B-74DECCB1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45394-16D8-4714-9F98-D6207AF3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8A48-5371-3B41-91AE-B3BF9A6C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05B5F-B28B-A7E4-2B91-8A6EBA56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81A82-5146-5BC8-B51F-081F7D616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FF8D4-B74E-D132-79AF-5CC1D36EB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F7B06-F4D6-6A5A-E557-98904A52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FEB2D-32C2-C266-DA4C-D060D8C5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2BC2-443F-D4A3-A549-DCAD4FB4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1AB6-CCAA-3901-1CEF-BA43C490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F348-D4CA-25FC-A801-66CF0D1B4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C2153-2B6F-9E83-3093-881707DC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731AA-CD5B-2074-27B7-2C0EAE85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630EA-4800-83BC-0292-AADEFEF7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9366-FBA8-4925-1B36-888B3938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5FD9-3087-BFE0-8A54-DC2103F96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B4C5-1FE8-67B2-F7CE-F058639F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6E681-92FC-F760-4D4D-C6C06F60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049E-485A-9C2C-0C61-68EFBBD7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0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DC36-BA87-42A8-1181-D5FC5361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5CCAD-7AB8-17FE-7BC6-002C61748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B69A0-B2BB-0BF4-DED6-E84119EF1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D5C5D-C360-8355-7BEC-50C62A38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88532-EB6E-2658-175A-F6E943BE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E6BBF-495A-DF6B-B557-1A8E60A4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3FC2-F02E-2722-58CE-F62387DF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98C31-B0DA-2230-EEC7-5FF804FA2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FD5CA-6602-F7C5-14EA-025C07ECE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0F0A9-1467-FAAE-8120-EA66C08EB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C9B6E-A20B-6547-977F-383D3AFE4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D6727-CE4C-3A81-D4C0-38F5476F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C1A95-ACC7-481B-CA85-3AF58E01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570B97-8326-373D-86C3-2BC09374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6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189D-9151-F1EA-BE99-D4624FDA7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37AAA-443B-E306-7774-9A0ECE57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F1F50-3277-7F76-E2BD-C0F03E1F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56C61-F4A2-6111-9FFE-D4E2B489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97C5B-48D6-ABF6-C491-A418D96D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63FAD-13F5-C940-7D77-23FA7B76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AE47E-1F7A-A04A-37D0-869E2C6D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61E4C-C0C5-FA9B-CFE0-5D4C1CD2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45DD-4D08-CA7E-4915-253D8FDB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E72C9-6199-B7CC-C35D-8967674DE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267CF-C5E4-99EF-F694-6400D0D5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1695A-C37B-A07C-25FF-33C91C30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995D6-CA79-3FDB-098E-A32992B6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EDB3-298D-9334-2A5C-9850414B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D75A5C-C0CD-2DB3-F299-6062F3044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77470-3475-C4D7-01B9-64B975A57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2CFF9-ED37-4738-5384-2BD4C54F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7EF5A-BB4C-A0B2-29B6-50E82D75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62D6F-7A16-770A-96D7-663DB3C8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08514-19F1-355C-2BF6-42B1DBF9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C7874-8F10-640F-5F62-ADA9962F4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DF7F9-5DEA-5484-CC8E-382570E3B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F2958-333B-4440-8089-761659CD8F58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AA697-CFD6-84AB-66C4-E8D386085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11704-6D07-AF95-F2D7-019C4DD31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AA2C06-341C-4A66-9BB3-8CF201A9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ringforkids.cps.ca/handouts/behavior-and-development/positive-discipline-for-young-childr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ps.ca/en/documents/position/screen-time-and-preschool-childr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ealthyscreenuse.cps.c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ps.ca/en/documents/position/screen-time-and-preschool-childr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ingforkids.cps.ca/handouts/behavior-and-development/screen-time-and-young-childr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BB694D-3C7A-D762-63DF-D3A46B14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513" y="2078285"/>
            <a:ext cx="10944487" cy="1325563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Health and developmental impacts </a:t>
            </a:r>
            <a:br>
              <a:rPr lang="en-US" sz="5000" b="1" dirty="0"/>
            </a:br>
            <a:r>
              <a:rPr lang="en-US" sz="5000" b="1" dirty="0"/>
              <a:t>of screen use in early childhood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F6DEDA-76DB-50E3-3197-D1600A2C0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22" y="4881769"/>
            <a:ext cx="4481688" cy="863077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C9F2B8-5CE2-6423-4377-BF5724982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65" y="4613563"/>
            <a:ext cx="1852237" cy="12239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98040E5-3388-8B51-BA12-58AD2B26579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62872" y="0"/>
            <a:ext cx="484640" cy="6858000"/>
            <a:chOff x="0" y="0"/>
            <a:chExt cx="1821786" cy="13716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1C4575-8766-0076-F252-3FCC4F79A5C6}"/>
                </a:ext>
              </a:extLst>
            </p:cNvPr>
            <p:cNvGrpSpPr/>
            <p:nvPr/>
          </p:nvGrpSpPr>
          <p:grpSpPr>
            <a:xfrm>
              <a:off x="0" y="0"/>
              <a:ext cx="378594" cy="13716000"/>
              <a:chOff x="0" y="0"/>
              <a:chExt cx="91534" cy="3316173"/>
            </a:xfrm>
          </p:grpSpPr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FA89783E-D674-F20E-D1E8-1B7B25CDA3AD}"/>
                  </a:ext>
                </a:extLst>
              </p:cNvPr>
              <p:cNvSpPr/>
              <p:nvPr/>
            </p:nvSpPr>
            <p:spPr>
              <a:xfrm>
                <a:off x="0" y="0"/>
                <a:ext cx="91534" cy="3316173"/>
              </a:xfrm>
              <a:custGeom>
                <a:avLst/>
                <a:gdLst/>
                <a:ahLst/>
                <a:cxnLst/>
                <a:rect l="l" t="t" r="r" b="b"/>
                <a:pathLst>
                  <a:path w="91534" h="3316173">
                    <a:moveTo>
                      <a:pt x="0" y="0"/>
                    </a:moveTo>
                    <a:lnTo>
                      <a:pt x="91534" y="0"/>
                    </a:lnTo>
                    <a:lnTo>
                      <a:pt x="91534" y="3316173"/>
                    </a:lnTo>
                    <a:lnTo>
                      <a:pt x="0" y="3316173"/>
                    </a:lnTo>
                    <a:close/>
                  </a:path>
                </a:pathLst>
              </a:custGeom>
              <a:solidFill>
                <a:srgbClr val="625D90"/>
              </a:solidFill>
            </p:spPr>
            <p:txBody>
              <a:bodyPr/>
              <a:lstStyle/>
              <a:p>
                <a:endParaRPr lang="en-US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11BBE94D-6D72-661A-3D2C-2225949A1A1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534" cy="3363798"/>
              </a:xfrm>
              <a:prstGeom prst="rect">
                <a:avLst/>
              </a:prstGeom>
            </p:spPr>
            <p:txBody>
              <a:bodyPr lIns="36893" tIns="36893" rIns="36893" bIns="36893" rtlCol="0" anchor="ctr"/>
              <a:lstStyle/>
              <a:p>
                <a:pPr algn="ctr">
                  <a:lnSpc>
                    <a:spcPts val="3110"/>
                  </a:lnSpc>
                </a:pPr>
                <a:endParaRPr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91461934-1E39-C1AC-7012-8A70A8118B5F}"/>
                </a:ext>
              </a:extLst>
            </p:cNvPr>
            <p:cNvGrpSpPr/>
            <p:nvPr/>
          </p:nvGrpSpPr>
          <p:grpSpPr>
            <a:xfrm>
              <a:off x="712996" y="0"/>
              <a:ext cx="378594" cy="13716000"/>
              <a:chOff x="0" y="0"/>
              <a:chExt cx="91534" cy="3316173"/>
            </a:xfrm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7BFD287-4319-2058-1EAA-C4BDEC3F4F5F}"/>
                  </a:ext>
                </a:extLst>
              </p:cNvPr>
              <p:cNvSpPr/>
              <p:nvPr/>
            </p:nvSpPr>
            <p:spPr>
              <a:xfrm>
                <a:off x="0" y="0"/>
                <a:ext cx="91534" cy="3316173"/>
              </a:xfrm>
              <a:custGeom>
                <a:avLst/>
                <a:gdLst/>
                <a:ahLst/>
                <a:cxnLst/>
                <a:rect l="l" t="t" r="r" b="b"/>
                <a:pathLst>
                  <a:path w="91534" h="3316173">
                    <a:moveTo>
                      <a:pt x="0" y="0"/>
                    </a:moveTo>
                    <a:lnTo>
                      <a:pt x="91534" y="0"/>
                    </a:lnTo>
                    <a:lnTo>
                      <a:pt x="91534" y="3316173"/>
                    </a:lnTo>
                    <a:lnTo>
                      <a:pt x="0" y="3316173"/>
                    </a:lnTo>
                    <a:close/>
                  </a:path>
                </a:pathLst>
              </a:custGeom>
              <a:solidFill>
                <a:srgbClr val="73B6F7"/>
              </a:solidFill>
            </p:spPr>
            <p:txBody>
              <a:bodyPr/>
              <a:lstStyle/>
              <a:p>
                <a:endParaRPr lang="en-US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TextBox 8">
                <a:extLst>
                  <a:ext uri="{FF2B5EF4-FFF2-40B4-BE49-F238E27FC236}">
                    <a16:creationId xmlns:a16="http://schemas.microsoft.com/office/drawing/2014/main" id="{D45EFF4A-6D35-4777-16B0-14466FE4A7E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534" cy="3363798"/>
              </a:xfrm>
              <a:prstGeom prst="rect">
                <a:avLst/>
              </a:prstGeom>
            </p:spPr>
            <p:txBody>
              <a:bodyPr lIns="36893" tIns="36893" rIns="36893" bIns="36893" rtlCol="0" anchor="ctr"/>
              <a:lstStyle/>
              <a:p>
                <a:pPr algn="ctr">
                  <a:lnSpc>
                    <a:spcPts val="3110"/>
                  </a:lnSpc>
                </a:pPr>
                <a:endParaRPr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4961AF26-2502-A730-FCDB-179E3ECA83A4}"/>
                </a:ext>
              </a:extLst>
            </p:cNvPr>
            <p:cNvSpPr/>
            <p:nvPr/>
          </p:nvSpPr>
          <p:spPr>
            <a:xfrm>
              <a:off x="1443192" y="0"/>
              <a:ext cx="378594" cy="13716000"/>
            </a:xfrm>
            <a:custGeom>
              <a:avLst/>
              <a:gdLst/>
              <a:ahLst/>
              <a:cxnLst/>
              <a:rect l="l" t="t" r="r" b="b"/>
              <a:pathLst>
                <a:path w="91534" h="3316173">
                  <a:moveTo>
                    <a:pt x="0" y="0"/>
                  </a:moveTo>
                  <a:lnTo>
                    <a:pt x="91534" y="0"/>
                  </a:lnTo>
                  <a:lnTo>
                    <a:pt x="91534" y="3316173"/>
                  </a:lnTo>
                  <a:lnTo>
                    <a:pt x="0" y="3316173"/>
                  </a:lnTo>
                  <a:close/>
                </a:path>
              </a:pathLst>
            </a:custGeom>
            <a:solidFill>
              <a:srgbClr val="FD9D62"/>
            </a:solidFill>
          </p:spPr>
          <p:txBody>
            <a:bodyPr/>
            <a:lstStyle/>
            <a:p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76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1449-3F49-03EF-BD1A-622F6BD6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74" y="365125"/>
            <a:ext cx="10925452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 framework for thinking about screen use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54531C-E6E1-0AF0-030A-8BD74D0517AF}"/>
              </a:ext>
            </a:extLst>
          </p:cNvPr>
          <p:cNvSpPr txBox="1">
            <a:spLocks/>
          </p:cNvSpPr>
          <p:nvPr/>
        </p:nvSpPr>
        <p:spPr>
          <a:xfrm>
            <a:off x="1173121" y="1726243"/>
            <a:ext cx="34300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4Ms: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F36AE2-1158-FAF0-A3EE-B7B7FDDA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22" y="2832443"/>
            <a:ext cx="8736651" cy="627730"/>
          </a:xfrm>
        </p:spPr>
        <p:txBody>
          <a:bodyPr>
            <a:noAutofit/>
          </a:bodyPr>
          <a:lstStyle/>
          <a:p>
            <a:pPr fontAlgn="auto">
              <a:buClr>
                <a:srgbClr val="625D90"/>
              </a:buClr>
            </a:pPr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 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time for young children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37AB61-F4B5-5A04-55F6-8065CB6DAD51}"/>
              </a:ext>
            </a:extLst>
          </p:cNvPr>
          <p:cNvSpPr/>
          <p:nvPr/>
        </p:nvSpPr>
        <p:spPr>
          <a:xfrm>
            <a:off x="692416" y="603114"/>
            <a:ext cx="10807167" cy="836580"/>
          </a:xfrm>
          <a:prstGeom prst="roundRect">
            <a:avLst/>
          </a:prstGeom>
          <a:noFill/>
          <a:ln w="50800">
            <a:solidFill>
              <a:srgbClr val="73B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509B94-8AE0-BDF2-AA99-6026B2C7ECAF}"/>
              </a:ext>
            </a:extLst>
          </p:cNvPr>
          <p:cNvSpPr/>
          <p:nvPr/>
        </p:nvSpPr>
        <p:spPr>
          <a:xfrm>
            <a:off x="692417" y="1810004"/>
            <a:ext cx="10807166" cy="3988123"/>
          </a:xfrm>
          <a:prstGeom prst="roundRect">
            <a:avLst/>
          </a:prstGeom>
          <a:noFill/>
          <a:ln w="50800"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7E59BB-06CC-0FF1-F166-0C987608F427}"/>
              </a:ext>
            </a:extLst>
          </p:cNvPr>
          <p:cNvSpPr txBox="1">
            <a:spLocks/>
          </p:cNvSpPr>
          <p:nvPr/>
        </p:nvSpPr>
        <p:spPr>
          <a:xfrm>
            <a:off x="944522" y="4925188"/>
            <a:ext cx="8902906" cy="469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25D90"/>
              </a:buClr>
            </a:pPr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healthy screen use for young children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9A4884-2AEC-E04B-5713-61FAAF9B9852}"/>
              </a:ext>
            </a:extLst>
          </p:cNvPr>
          <p:cNvSpPr txBox="1">
            <a:spLocks/>
          </p:cNvSpPr>
          <p:nvPr/>
        </p:nvSpPr>
        <p:spPr>
          <a:xfrm>
            <a:off x="944522" y="3553723"/>
            <a:ext cx="10807165" cy="978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25D90"/>
              </a:buClr>
            </a:pPr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Mitigate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(reduce) the risks of screen use for young children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12EFBF-40D1-1193-95D6-5F1918ABC403}"/>
              </a:ext>
            </a:extLst>
          </p:cNvPr>
          <p:cNvSpPr txBox="1">
            <a:spLocks/>
          </p:cNvSpPr>
          <p:nvPr/>
        </p:nvSpPr>
        <p:spPr>
          <a:xfrm>
            <a:off x="944522" y="4278418"/>
            <a:ext cx="8902906" cy="56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25D90"/>
              </a:buClr>
            </a:pPr>
            <a:r>
              <a:rPr lang="en-US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about family screen use</a:t>
            </a:r>
          </a:p>
        </p:txBody>
      </p:sp>
    </p:spTree>
    <p:extLst>
      <p:ext uri="{BB962C8B-B14F-4D97-AF65-F5344CB8AC3E}">
        <p14:creationId xmlns:p14="http://schemas.microsoft.com/office/powerpoint/2010/main" val="413785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03370-B81A-1CC7-C246-24B343063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CA88AC-22E3-4B82-6751-10EA8FAF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881" y="1729290"/>
            <a:ext cx="8049192" cy="436027"/>
          </a:xfrm>
        </p:spPr>
        <p:txBody>
          <a:bodyPr>
            <a:noAutofit/>
          </a:bodyPr>
          <a:lstStyle/>
          <a:p>
            <a:pPr>
              <a:buClr>
                <a:srgbClr val="625D90"/>
              </a:buClr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exposing children under two years to screens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56044-BAAA-49D1-624E-D0AE120F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2" y="626044"/>
            <a:ext cx="7886697" cy="824482"/>
          </a:xfrm>
        </p:spPr>
        <p:txBody>
          <a:bodyPr>
            <a:normAutofit/>
          </a:bodyPr>
          <a:lstStyle/>
          <a:p>
            <a:pPr algn="ctr"/>
            <a:r>
              <a:rPr lang="en-US" sz="4600" b="1" dirty="0"/>
              <a:t>Minimize screen use</a:t>
            </a:r>
            <a:endParaRPr lang="en-US" sz="4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63847B-9623-ACB6-7038-1B1320965414}"/>
              </a:ext>
            </a:extLst>
          </p:cNvPr>
          <p:cNvSpPr/>
          <p:nvPr/>
        </p:nvSpPr>
        <p:spPr>
          <a:xfrm>
            <a:off x="3657602" y="613946"/>
            <a:ext cx="8146471" cy="836580"/>
          </a:xfrm>
          <a:prstGeom prst="roundRect">
            <a:avLst/>
          </a:prstGeom>
          <a:noFill/>
          <a:ln w="50800">
            <a:solidFill>
              <a:srgbClr val="625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15343F-7665-A218-72F8-9AB8EB8B8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0" y="-1"/>
            <a:ext cx="3201729" cy="6858001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0F02C8D-4C55-0B95-7ABB-3B4B19EEA808}"/>
              </a:ext>
            </a:extLst>
          </p:cNvPr>
          <p:cNvSpPr txBox="1">
            <a:spLocks/>
          </p:cNvSpPr>
          <p:nvPr/>
        </p:nvSpPr>
        <p:spPr>
          <a:xfrm>
            <a:off x="3754881" y="5417025"/>
            <a:ext cx="8183876" cy="847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25D90"/>
              </a:buClr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Avoid having screens on in the background when they are not being used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0BEB9D7-4679-5186-F715-D29B7464A792}"/>
              </a:ext>
            </a:extLst>
          </p:cNvPr>
          <p:cNvSpPr txBox="1">
            <a:spLocks/>
          </p:cNvSpPr>
          <p:nvPr/>
        </p:nvSpPr>
        <p:spPr>
          <a:xfrm>
            <a:off x="3754881" y="2432778"/>
            <a:ext cx="8121928" cy="828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25D90"/>
              </a:buClr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children 2 to 5 years, try to limit routine or sedentary screen use to 1 hour (or less) per day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90FB574-8C0A-CB0E-84C9-B8E97EC1D231}"/>
              </a:ext>
            </a:extLst>
          </p:cNvPr>
          <p:cNvSpPr txBox="1">
            <a:spLocks/>
          </p:cNvSpPr>
          <p:nvPr/>
        </p:nvSpPr>
        <p:spPr>
          <a:xfrm>
            <a:off x="3754881" y="3428999"/>
            <a:ext cx="7912032" cy="840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25D90"/>
              </a:buClr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time for face-to-face learning: shared reading, outdoor play, crafts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3175A63-FA14-F264-9EC7-5BF6E4F1559A}"/>
              </a:ext>
            </a:extLst>
          </p:cNvPr>
          <p:cNvSpPr txBox="1">
            <a:spLocks/>
          </p:cNvSpPr>
          <p:nvPr/>
        </p:nvSpPr>
        <p:spPr>
          <a:xfrm>
            <a:off x="3754881" y="4395212"/>
            <a:ext cx="8121928" cy="847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25D90"/>
              </a:buClr>
            </a:pP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Carve out screen free family times (like shared meals or activities)</a:t>
            </a: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1987408E-3DE4-1D82-F88D-2BDEB4214A56}"/>
              </a:ext>
            </a:extLst>
          </p:cNvPr>
          <p:cNvSpPr/>
          <p:nvPr/>
        </p:nvSpPr>
        <p:spPr>
          <a:xfrm rot="10800000">
            <a:off x="3200399" y="-1"/>
            <a:ext cx="45719" cy="6867595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625D90"/>
          </a:solidFill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015BD-58F4-3726-A024-3D5C4333B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583D-3F15-0E0E-F33A-BDB34473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504" y="663561"/>
            <a:ext cx="7523019" cy="10641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Mitigate (reduce) risks linked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to early screen use</a:t>
            </a:r>
            <a:endParaRPr lang="en-US" sz="4000" dirty="0">
              <a:latin typeface="+mn-l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FFA06A7-7851-8460-EC17-7CA9ACD6EA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17329" y="2197928"/>
            <a:ext cx="8149074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effective way to </a:t>
            </a: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risk is to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3B6F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co-view and participate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young children’s media use: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40381A-D673-66D5-74E9-3BB1FB0E2655}"/>
              </a:ext>
            </a:extLst>
          </p:cNvPr>
          <p:cNvSpPr/>
          <p:nvPr/>
        </p:nvSpPr>
        <p:spPr>
          <a:xfrm>
            <a:off x="3674913" y="506548"/>
            <a:ext cx="7944717" cy="1259233"/>
          </a:xfrm>
          <a:prstGeom prst="roundRect">
            <a:avLst/>
          </a:prstGeom>
          <a:noFill/>
          <a:ln w="50800">
            <a:solidFill>
              <a:srgbClr val="73B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B699FEE-D028-7DAD-332B-A5D596EA6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106" y="3363321"/>
            <a:ext cx="824346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73B6F7"/>
              </a:buClr>
            </a:pP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 what they are watching and for how long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8000725-1B93-BB22-FB8E-5574225C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106" y="5053559"/>
            <a:ext cx="7801846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73B6F7"/>
              </a:buClr>
            </a:pP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educational, age-appropriate, and interactive programming to enjoy together 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0A238B5-5602-05C1-B009-62B8251EA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755" y="4208440"/>
            <a:ext cx="844651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73B6F7"/>
              </a:buClr>
            </a:pP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Connect, learn and have conversations in real time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194F0E-9CB5-7493-9566-E990BAEBB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62"/>
            <a:ext cx="3108209" cy="6886523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D661C904-2008-82DC-B0E4-441DA355D4BD}"/>
              </a:ext>
            </a:extLst>
          </p:cNvPr>
          <p:cNvSpPr/>
          <p:nvPr/>
        </p:nvSpPr>
        <p:spPr>
          <a:xfrm rot="10800000">
            <a:off x="3108209" y="4666"/>
            <a:ext cx="45719" cy="6867595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73B6F7"/>
          </a:solidFill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1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B970-EAD1-888D-80AB-0D60D0D1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87" y="603115"/>
            <a:ext cx="682572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Be mindful about screen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use around young children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9629-BE1D-A368-16D1-292770AB7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091" y="2550340"/>
            <a:ext cx="6917916" cy="1014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Setting 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appropriate limits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on screen use </a:t>
            </a:r>
            <a:b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easier than cutting back later 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530D9E-0185-9E34-BA32-1F9C03FDDE60}"/>
              </a:ext>
            </a:extLst>
          </p:cNvPr>
          <p:cNvSpPr/>
          <p:nvPr/>
        </p:nvSpPr>
        <p:spPr>
          <a:xfrm>
            <a:off x="4468091" y="603115"/>
            <a:ext cx="6917916" cy="1325562"/>
          </a:xfrm>
          <a:prstGeom prst="roundRect">
            <a:avLst/>
          </a:prstGeom>
          <a:noFill/>
          <a:ln w="50800"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130EA-A472-C366-33CB-765CC67AC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11501"/>
          <a:stretch>
            <a:fillRect/>
          </a:stretch>
        </p:blipFill>
        <p:spPr>
          <a:xfrm>
            <a:off x="-13322" y="-2"/>
            <a:ext cx="375111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4FD2F8-CFBD-6853-DA1B-28F4C84EDDFA}"/>
              </a:ext>
            </a:extLst>
          </p:cNvPr>
          <p:cNvSpPr txBox="1"/>
          <p:nvPr/>
        </p:nvSpPr>
        <p:spPr>
          <a:xfrm>
            <a:off x="4468091" y="3800298"/>
            <a:ext cx="69179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</a:t>
            </a:r>
            <a:r>
              <a:rPr lang="en-US" sz="2800" b="1" dirty="0">
                <a:solidFill>
                  <a:srgbClr val="FD9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media plan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helpful way to encourage healthier screen use by everyone at home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2D265DED-71D0-AA10-68AF-FF8212C0737E}"/>
              </a:ext>
            </a:extLst>
          </p:cNvPr>
          <p:cNvSpPr/>
          <p:nvPr/>
        </p:nvSpPr>
        <p:spPr>
          <a:xfrm rot="10800000">
            <a:off x="3714935" y="-9597"/>
            <a:ext cx="45719" cy="6867595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FD9D62"/>
          </a:solidFill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1065CB-7B09-29CD-DE24-AC9E73BF4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A0E2C78-8805-217C-31FC-9CD78F7ED4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FF"/>
          </a:solidFill>
          <a:ln w="50800">
            <a:solidFill>
              <a:srgbClr val="625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BAC6C1-9E22-A0B3-5545-1A7375484E62}"/>
              </a:ext>
            </a:extLst>
          </p:cNvPr>
          <p:cNvSpPr/>
          <p:nvPr/>
        </p:nvSpPr>
        <p:spPr>
          <a:xfrm>
            <a:off x="651641" y="551791"/>
            <a:ext cx="10888717" cy="5738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3DF0F4-7DFA-8AB1-26B2-AEEEAEE1ABBE}"/>
              </a:ext>
            </a:extLst>
          </p:cNvPr>
          <p:cNvSpPr/>
          <p:nvPr/>
        </p:nvSpPr>
        <p:spPr>
          <a:xfrm>
            <a:off x="564205" y="551791"/>
            <a:ext cx="11030864" cy="5762246"/>
          </a:xfrm>
          <a:prstGeom prst="rect">
            <a:avLst/>
          </a:prstGeom>
          <a:noFill/>
          <a:ln w="50800">
            <a:solidFill>
              <a:srgbClr val="625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CCA22B-21E6-9BB7-0F8B-54936CE54401}"/>
              </a:ext>
            </a:extLst>
          </p:cNvPr>
          <p:cNvSpPr txBox="1"/>
          <p:nvPr/>
        </p:nvSpPr>
        <p:spPr>
          <a:xfrm>
            <a:off x="3521759" y="1689857"/>
            <a:ext cx="7336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625D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never too early to start: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media plan before a child is born (if possible)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3065F-5235-DAD8-410A-F1A75991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10" y="771587"/>
            <a:ext cx="7238867" cy="797850"/>
          </a:xfrm>
        </p:spPr>
        <p:txBody>
          <a:bodyPr>
            <a:noAutofit/>
          </a:bodyPr>
          <a:lstStyle/>
          <a:p>
            <a:r>
              <a:rPr lang="en-US" sz="4000" b="1" dirty="0"/>
              <a:t>Tips for developing a media plan</a:t>
            </a:r>
            <a:endParaRPr lang="en-US" sz="40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097539-94E7-3743-CE5B-7629F8B241ED}"/>
              </a:ext>
            </a:extLst>
          </p:cNvPr>
          <p:cNvSpPr txBox="1"/>
          <p:nvPr/>
        </p:nvSpPr>
        <p:spPr>
          <a:xfrm>
            <a:off x="3521759" y="4093300"/>
            <a:ext cx="75535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9D62"/>
              </a:buClr>
            </a:pPr>
            <a:r>
              <a:rPr lang="en-US" sz="2200" b="1" dirty="0">
                <a:solidFill>
                  <a:srgbClr val="625D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childcare: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 how screens are used by the child’s daycare or caregiver. Ask if unsure</a:t>
            </a:r>
          </a:p>
          <a:p>
            <a:pPr>
              <a:buClr>
                <a:srgbClr val="FD9D62"/>
              </a:buClr>
            </a:pP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F64E9-89C9-820D-B534-29C24CC77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997" y="575384"/>
            <a:ext cx="2556658" cy="57150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744FD8-9AF6-32E0-127C-5FF2CD253534}"/>
              </a:ext>
            </a:extLst>
          </p:cNvPr>
          <p:cNvSpPr txBox="1"/>
          <p:nvPr/>
        </p:nvSpPr>
        <p:spPr>
          <a:xfrm>
            <a:off x="3521759" y="3079626"/>
            <a:ext cx="7606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625D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 family activity: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 on each family member’s health, education and entertainment needs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0C245-66A7-3747-3098-E582450E2F0E}"/>
              </a:ext>
            </a:extLst>
          </p:cNvPr>
          <p:cNvSpPr txBox="1"/>
          <p:nvPr/>
        </p:nvSpPr>
        <p:spPr>
          <a:xfrm>
            <a:off x="3521759" y="5148079"/>
            <a:ext cx="7553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625D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and revise: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media plan periodically and make updates as needed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952DE6-6228-985D-78AC-FB0176EE86F1}"/>
              </a:ext>
            </a:extLst>
          </p:cNvPr>
          <p:cNvSpPr/>
          <p:nvPr/>
        </p:nvSpPr>
        <p:spPr>
          <a:xfrm rot="10800000">
            <a:off x="3136656" y="575384"/>
            <a:ext cx="45719" cy="5738653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625D90"/>
          </a:solidFill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135F0-530B-2530-93E2-AF55291EDD98}"/>
              </a:ext>
            </a:extLst>
          </p:cNvPr>
          <p:cNvSpPr txBox="1"/>
          <p:nvPr/>
        </p:nvSpPr>
        <p:spPr>
          <a:xfrm>
            <a:off x="3344645" y="2446701"/>
            <a:ext cx="722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625D9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healthy media habits from a young age</a:t>
            </a:r>
          </a:p>
        </p:txBody>
      </p:sp>
    </p:spTree>
    <p:extLst>
      <p:ext uri="{BB962C8B-B14F-4D97-AF65-F5344CB8AC3E}">
        <p14:creationId xmlns:p14="http://schemas.microsoft.com/office/powerpoint/2010/main" val="317742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339D-E36B-8126-E89A-AD31D020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115" y="980843"/>
            <a:ext cx="579000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Model healthy screen use with preschoolers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106C-172E-A398-97D4-FC8C133A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617" y="3109727"/>
            <a:ext cx="6079001" cy="1961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 children learn best by watching and engaging with the people around them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448AB8-EB3B-784E-9F52-1E64A635C55E}"/>
              </a:ext>
            </a:extLst>
          </p:cNvPr>
          <p:cNvSpPr/>
          <p:nvPr/>
        </p:nvSpPr>
        <p:spPr>
          <a:xfrm>
            <a:off x="5101617" y="906090"/>
            <a:ext cx="6079001" cy="1475070"/>
          </a:xfrm>
          <a:prstGeom prst="roundRect">
            <a:avLst/>
          </a:prstGeom>
          <a:noFill/>
          <a:ln w="50800">
            <a:solidFill>
              <a:srgbClr val="73B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769ACC-0C69-16DD-C34A-B7515916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 r="14995"/>
          <a:stretch>
            <a:fillRect/>
          </a:stretch>
        </p:blipFill>
        <p:spPr>
          <a:xfrm>
            <a:off x="0" y="-10395"/>
            <a:ext cx="4239491" cy="6868395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id="{967B1E7E-A4BE-2521-9F18-18488BC563B9}"/>
              </a:ext>
            </a:extLst>
          </p:cNvPr>
          <p:cNvSpPr/>
          <p:nvPr/>
        </p:nvSpPr>
        <p:spPr>
          <a:xfrm rot="10800000">
            <a:off x="4239491" y="-9596"/>
            <a:ext cx="45719" cy="6867595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73B6F7"/>
          </a:solidFill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1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23769-7BF5-171F-0695-9F8BE7979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3FDF0E6-6C7C-6704-A392-76D7ACDC0E2F}"/>
              </a:ext>
            </a:extLst>
          </p:cNvPr>
          <p:cNvSpPr/>
          <p:nvPr/>
        </p:nvSpPr>
        <p:spPr>
          <a:xfrm>
            <a:off x="732959" y="838779"/>
            <a:ext cx="10726081" cy="5180441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D8281-D026-9395-C847-177F251C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58" y="1027368"/>
            <a:ext cx="10726081" cy="7515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How to model healthy screen use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132E30-61A2-8136-A3CB-C736B0499EAF}"/>
              </a:ext>
            </a:extLst>
          </p:cNvPr>
          <p:cNvSpPr txBox="1"/>
          <p:nvPr/>
        </p:nvSpPr>
        <p:spPr>
          <a:xfrm>
            <a:off x="963088" y="1778945"/>
            <a:ext cx="102658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D9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screens in moderation: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Prioritize conversation, play, and active routines instead. (When parents spend a lot of time on devices, young children tend to as well).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D9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timing: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 how the timing of screen use affects all family members. For example, using screens before bed can make it harder to fall and stay asleep.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D9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choosy about content: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media content is age appropriate. Avoid stereotypes, advertising, violence, and sexual content.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D9D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screens off when not in use: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 screen media negatively affects child development and interferes with family time.</a:t>
            </a:r>
          </a:p>
        </p:txBody>
      </p:sp>
    </p:spTree>
    <p:extLst>
      <p:ext uri="{BB962C8B-B14F-4D97-AF65-F5344CB8AC3E}">
        <p14:creationId xmlns:p14="http://schemas.microsoft.com/office/powerpoint/2010/main" val="1085903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0A0AB-8E7B-DCD5-7DEF-8A841CFD5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9DD1-3D3B-3F9E-78D9-2812D1968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62" y="1813153"/>
            <a:ext cx="9778070" cy="185576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sz="2600" dirty="0"/>
              <a:t>There are no advantages of screen use for infants and toddlers. Minimize screen use for young children to reduce developmental risks and make time for face-to-face learning in real time.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DCB5E-22F8-DFAC-D0E8-6A8D0D622E42}"/>
              </a:ext>
            </a:extLst>
          </p:cNvPr>
          <p:cNvSpPr txBox="1"/>
          <p:nvPr/>
        </p:nvSpPr>
        <p:spPr>
          <a:xfrm>
            <a:off x="1407269" y="728010"/>
            <a:ext cx="362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Key takeaways: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236D92-3CBC-7526-A097-729CAA738A02}"/>
              </a:ext>
            </a:extLst>
          </p:cNvPr>
          <p:cNvSpPr/>
          <p:nvPr/>
        </p:nvSpPr>
        <p:spPr>
          <a:xfrm>
            <a:off x="1182419" y="656566"/>
            <a:ext cx="10349891" cy="773097"/>
          </a:xfrm>
          <a:prstGeom prst="roundRect">
            <a:avLst/>
          </a:prstGeom>
          <a:noFill/>
          <a:ln w="50800">
            <a:solidFill>
              <a:srgbClr val="73B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C6FDB6-F118-DEE2-FC29-C3DCEB5CF21A}"/>
              </a:ext>
            </a:extLst>
          </p:cNvPr>
          <p:cNvSpPr/>
          <p:nvPr/>
        </p:nvSpPr>
        <p:spPr>
          <a:xfrm>
            <a:off x="1182420" y="1692613"/>
            <a:ext cx="10349890" cy="4085516"/>
          </a:xfrm>
          <a:prstGeom prst="roundRect">
            <a:avLst/>
          </a:prstGeom>
          <a:noFill/>
          <a:ln w="50800">
            <a:solidFill>
              <a:srgbClr val="625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C25E45-5A4D-94F9-1291-53D5A7ADDACA}"/>
              </a:ext>
            </a:extLst>
          </p:cNvPr>
          <p:cNvSpPr txBox="1">
            <a:spLocks/>
          </p:cNvSpPr>
          <p:nvPr/>
        </p:nvSpPr>
        <p:spPr>
          <a:xfrm>
            <a:off x="1486560" y="3551653"/>
            <a:ext cx="9885074" cy="1985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sz="2600" dirty="0"/>
              <a:t>Preschoolers learn language and vocabulary best from live, dynamic interactions, but when they watch educational, age-appropriate content with an engaged adult, it can mitigate developmental risks associated with early screen use. </a:t>
            </a:r>
          </a:p>
        </p:txBody>
      </p:sp>
    </p:spTree>
    <p:extLst>
      <p:ext uri="{BB962C8B-B14F-4D97-AF65-F5344CB8AC3E}">
        <p14:creationId xmlns:p14="http://schemas.microsoft.com/office/powerpoint/2010/main" val="30163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539E-525B-0B4C-8701-58D4D43B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439" y="365123"/>
            <a:ext cx="10515600" cy="1325563"/>
          </a:xfrm>
        </p:spPr>
        <p:txBody>
          <a:bodyPr/>
          <a:lstStyle/>
          <a:p>
            <a:r>
              <a:rPr lang="en-US" b="1" dirty="0"/>
              <a:t>Key takeaways: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58E61F-E0A3-968E-3F29-DAEAA5EDBDC4}"/>
              </a:ext>
            </a:extLst>
          </p:cNvPr>
          <p:cNvSpPr/>
          <p:nvPr/>
        </p:nvSpPr>
        <p:spPr>
          <a:xfrm>
            <a:off x="838200" y="673359"/>
            <a:ext cx="10398529" cy="709093"/>
          </a:xfrm>
          <a:prstGeom prst="roundRect">
            <a:avLst/>
          </a:prstGeom>
          <a:noFill/>
          <a:ln w="50800">
            <a:solidFill>
              <a:srgbClr val="73B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FE1009-0C34-2802-836D-DB486A8133FD}"/>
              </a:ext>
            </a:extLst>
          </p:cNvPr>
          <p:cNvSpPr txBox="1">
            <a:spLocks/>
          </p:cNvSpPr>
          <p:nvPr/>
        </p:nvSpPr>
        <p:spPr>
          <a:xfrm>
            <a:off x="1067439" y="1798031"/>
            <a:ext cx="9862225" cy="144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sz="2600" dirty="0"/>
              <a:t>Be mindful about screen use as a family. Parents should reflect on their own screen habits and select content for young children that ensures screen use is intentional, appropriate, and limited.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D9D62"/>
              </a:buClr>
            </a:pPr>
            <a:endParaRPr lang="en-US" sz="2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D9D62"/>
              </a:buClr>
              <a:buFont typeface="Arial" panose="020B0604020202020204" pitchFamily="34" charset="0"/>
              <a:buNone/>
            </a:pP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A997C-E038-4CB1-68E2-6E737AD217A2}"/>
              </a:ext>
            </a:extLst>
          </p:cNvPr>
          <p:cNvSpPr/>
          <p:nvPr/>
        </p:nvSpPr>
        <p:spPr>
          <a:xfrm>
            <a:off x="838200" y="1585610"/>
            <a:ext cx="10398529" cy="3706236"/>
          </a:xfrm>
          <a:prstGeom prst="roundRect">
            <a:avLst/>
          </a:prstGeom>
          <a:noFill/>
          <a:ln w="50800">
            <a:solidFill>
              <a:srgbClr val="625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8A9AFF-2C30-1409-6438-14322F95FFC8}"/>
              </a:ext>
            </a:extLst>
          </p:cNvPr>
          <p:cNvSpPr txBox="1">
            <a:spLocks/>
          </p:cNvSpPr>
          <p:nvPr/>
        </p:nvSpPr>
        <p:spPr>
          <a:xfrm>
            <a:off x="1067438" y="3452195"/>
            <a:ext cx="9862225" cy="2042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sz="2600" dirty="0"/>
              <a:t>Navigating media use for young children is hard but is worth the effort. When parents model good screen habits, children learn how to interact with devices in a healthy way from a young age.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D9D62"/>
              </a:buClr>
              <a:buFont typeface="Arial" panose="020B0604020202020204" pitchFamily="34" charset="0"/>
              <a:buNone/>
            </a:pPr>
            <a:endParaRPr lang="en-US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7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24576-D0B0-0D04-967F-54B27A62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85DD4-734D-6EFB-7D75-8BF646CBD11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554911" y="0"/>
            <a:ext cx="484640" cy="6858000"/>
            <a:chOff x="0" y="0"/>
            <a:chExt cx="1821786" cy="13716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8E7F172-7472-A0A5-8725-485583B3F61F}"/>
                </a:ext>
              </a:extLst>
            </p:cNvPr>
            <p:cNvGrpSpPr/>
            <p:nvPr/>
          </p:nvGrpSpPr>
          <p:grpSpPr>
            <a:xfrm>
              <a:off x="0" y="0"/>
              <a:ext cx="378594" cy="13716000"/>
              <a:chOff x="0" y="0"/>
              <a:chExt cx="91534" cy="3316173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A1926F94-0604-555B-0F0B-F81AF955FCC4}"/>
                  </a:ext>
                </a:extLst>
              </p:cNvPr>
              <p:cNvSpPr/>
              <p:nvPr/>
            </p:nvSpPr>
            <p:spPr>
              <a:xfrm>
                <a:off x="0" y="0"/>
                <a:ext cx="91534" cy="3316173"/>
              </a:xfrm>
              <a:custGeom>
                <a:avLst/>
                <a:gdLst/>
                <a:ahLst/>
                <a:cxnLst/>
                <a:rect l="l" t="t" r="r" b="b"/>
                <a:pathLst>
                  <a:path w="91534" h="3316173">
                    <a:moveTo>
                      <a:pt x="0" y="0"/>
                    </a:moveTo>
                    <a:lnTo>
                      <a:pt x="91534" y="0"/>
                    </a:lnTo>
                    <a:lnTo>
                      <a:pt x="91534" y="3316173"/>
                    </a:lnTo>
                    <a:lnTo>
                      <a:pt x="0" y="3316173"/>
                    </a:lnTo>
                    <a:close/>
                  </a:path>
                </a:pathLst>
              </a:custGeom>
              <a:solidFill>
                <a:srgbClr val="625D90"/>
              </a:solidFill>
            </p:spPr>
            <p:txBody>
              <a:bodyPr/>
              <a:lstStyle/>
              <a:p>
                <a:endParaRPr lang="en-US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E366913F-A79C-1B07-83EA-263481C0F01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534" cy="3363798"/>
              </a:xfrm>
              <a:prstGeom prst="rect">
                <a:avLst/>
              </a:prstGeom>
            </p:spPr>
            <p:txBody>
              <a:bodyPr lIns="36893" tIns="36893" rIns="36893" bIns="36893" rtlCol="0" anchor="ctr"/>
              <a:lstStyle/>
              <a:p>
                <a:pPr algn="ctr">
                  <a:lnSpc>
                    <a:spcPts val="3110"/>
                  </a:lnSpc>
                </a:pPr>
                <a:endParaRPr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9B8D0D53-14C6-6BA7-B3D8-72033DD4E0F5}"/>
                </a:ext>
              </a:extLst>
            </p:cNvPr>
            <p:cNvGrpSpPr/>
            <p:nvPr/>
          </p:nvGrpSpPr>
          <p:grpSpPr>
            <a:xfrm>
              <a:off x="712996" y="0"/>
              <a:ext cx="378594" cy="13716000"/>
              <a:chOff x="0" y="0"/>
              <a:chExt cx="91534" cy="3316173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CF409C0-3481-2EE4-BCE2-CEE0155C233B}"/>
                  </a:ext>
                </a:extLst>
              </p:cNvPr>
              <p:cNvSpPr/>
              <p:nvPr/>
            </p:nvSpPr>
            <p:spPr>
              <a:xfrm>
                <a:off x="0" y="0"/>
                <a:ext cx="91534" cy="3316173"/>
              </a:xfrm>
              <a:custGeom>
                <a:avLst/>
                <a:gdLst/>
                <a:ahLst/>
                <a:cxnLst/>
                <a:rect l="l" t="t" r="r" b="b"/>
                <a:pathLst>
                  <a:path w="91534" h="3316173">
                    <a:moveTo>
                      <a:pt x="0" y="0"/>
                    </a:moveTo>
                    <a:lnTo>
                      <a:pt x="91534" y="0"/>
                    </a:lnTo>
                    <a:lnTo>
                      <a:pt x="91534" y="3316173"/>
                    </a:lnTo>
                    <a:lnTo>
                      <a:pt x="0" y="3316173"/>
                    </a:lnTo>
                    <a:close/>
                  </a:path>
                </a:pathLst>
              </a:custGeom>
              <a:solidFill>
                <a:srgbClr val="73B6F7"/>
              </a:solidFill>
            </p:spPr>
            <p:txBody>
              <a:bodyPr/>
              <a:lstStyle/>
              <a:p>
                <a:endParaRPr lang="en-US"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21215CA6-0C84-6BCF-4D81-4AA776D3AA5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534" cy="3363798"/>
              </a:xfrm>
              <a:prstGeom prst="rect">
                <a:avLst/>
              </a:prstGeom>
            </p:spPr>
            <p:txBody>
              <a:bodyPr lIns="36893" tIns="36893" rIns="36893" bIns="36893" rtlCol="0" anchor="ctr"/>
              <a:lstStyle/>
              <a:p>
                <a:pPr algn="ctr">
                  <a:lnSpc>
                    <a:spcPts val="3110"/>
                  </a:lnSpc>
                </a:pPr>
                <a:endParaRPr sz="16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22ED873B-A31E-1840-B2DD-394C7B4F7366}"/>
                </a:ext>
              </a:extLst>
            </p:cNvPr>
            <p:cNvSpPr/>
            <p:nvPr/>
          </p:nvSpPr>
          <p:spPr>
            <a:xfrm>
              <a:off x="1443192" y="0"/>
              <a:ext cx="378594" cy="13716000"/>
            </a:xfrm>
            <a:custGeom>
              <a:avLst/>
              <a:gdLst/>
              <a:ahLst/>
              <a:cxnLst/>
              <a:rect l="l" t="t" r="r" b="b"/>
              <a:pathLst>
                <a:path w="91534" h="3316173">
                  <a:moveTo>
                    <a:pt x="0" y="0"/>
                  </a:moveTo>
                  <a:lnTo>
                    <a:pt x="91534" y="0"/>
                  </a:lnTo>
                  <a:lnTo>
                    <a:pt x="91534" y="3316173"/>
                  </a:lnTo>
                  <a:lnTo>
                    <a:pt x="0" y="3316173"/>
                  </a:lnTo>
                  <a:close/>
                </a:path>
              </a:pathLst>
            </a:custGeom>
            <a:solidFill>
              <a:srgbClr val="FD9D62"/>
            </a:solidFill>
          </p:spPr>
          <p:txBody>
            <a:bodyPr/>
            <a:lstStyle/>
            <a:p>
              <a:endPara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EAB7B11-639C-A1B7-F284-BD037184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98" y="5277652"/>
            <a:ext cx="4373677" cy="842276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F2ABA2-FAC3-4907-DB4E-97912E8B6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32" y="5056436"/>
            <a:ext cx="1609356" cy="1063492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C8296F-0EF0-421A-BDA9-F5A57D6E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733" y="991222"/>
            <a:ext cx="8529059" cy="9348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Visit the Centre for Healthy Screen Use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for more information and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507FB-1611-5FB3-EB41-2DFB5AD99D4D}"/>
              </a:ext>
            </a:extLst>
          </p:cNvPr>
          <p:cNvSpPr txBox="1"/>
          <p:nvPr/>
        </p:nvSpPr>
        <p:spPr>
          <a:xfrm>
            <a:off x="4264743" y="3258930"/>
            <a:ext cx="5446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D9D62"/>
                </a:solidFill>
              </a:rPr>
              <a:t>healthyscreenuse.cps.ca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B242C5-99D7-5657-4E48-FBD9733E4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33" y="2483998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D3120F-1D3D-AB5E-59E1-E07B8115E065}"/>
              </a:ext>
            </a:extLst>
          </p:cNvPr>
          <p:cNvSpPr txBox="1"/>
          <p:nvPr/>
        </p:nvSpPr>
        <p:spPr>
          <a:xfrm>
            <a:off x="4488457" y="2078338"/>
            <a:ext cx="68109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600"/>
              </a:spcAft>
              <a:buNone/>
            </a:pP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Canadian </a:t>
            </a:r>
            <a:r>
              <a:rPr lang="en-US" sz="22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Paediatric</a:t>
            </a:r>
            <a:r>
              <a:rPr lang="en-U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Society (CPS) </a:t>
            </a:r>
            <a:r>
              <a:rPr lang="en-US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 national professional association representing nearly 4000 </a:t>
            </a:r>
            <a:r>
              <a:rPr lang="en-US" sz="2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paediatricians</a:t>
            </a:r>
            <a:r>
              <a:rPr lang="en-US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The CPS advocates and educates on a range of child and youth health issues.</a:t>
            </a:r>
            <a:endParaRPr lang="en-US" sz="22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37DF1-6A42-3C27-9520-0C23FE3B0B67}"/>
              </a:ext>
            </a:extLst>
          </p:cNvPr>
          <p:cNvSpPr txBox="1"/>
          <p:nvPr/>
        </p:nvSpPr>
        <p:spPr>
          <a:xfrm>
            <a:off x="5093244" y="796852"/>
            <a:ext cx="2345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/>
              <a:t>About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7E053-7C6F-CBD1-D4D1-71CF1BAC905C}"/>
              </a:ext>
            </a:extLst>
          </p:cNvPr>
          <p:cNvSpPr txBox="1"/>
          <p:nvPr/>
        </p:nvSpPr>
        <p:spPr>
          <a:xfrm>
            <a:off x="4488457" y="4071437"/>
            <a:ext cx="6810914" cy="2019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Centre for Healthy Screen Use </a:t>
            </a:r>
            <a:r>
              <a:rPr lang="en-US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was developed by the CPS to help health professionals, policymakers, families and community members </a:t>
            </a:r>
            <a:r>
              <a:rPr lang="en-US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 making evidence-based decisions about child and youth screen use that keeps young people safe online.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08C93-E779-A27F-9A13-837A5680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7" y="4601877"/>
            <a:ext cx="3296987" cy="63492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73005-AB93-1A40-6EAE-23EBED119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88" y="2304304"/>
            <a:ext cx="2055756" cy="135848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FBAE4D-B7DF-7BA8-BE19-2C5BFAC51C95}"/>
              </a:ext>
            </a:extLst>
          </p:cNvPr>
          <p:cNvSpPr/>
          <p:nvPr/>
        </p:nvSpPr>
        <p:spPr>
          <a:xfrm>
            <a:off x="4589251" y="758307"/>
            <a:ext cx="6526475" cy="815754"/>
          </a:xfrm>
          <a:prstGeom prst="roundRect">
            <a:avLst/>
          </a:prstGeom>
          <a:noFill/>
          <a:ln w="50800"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5D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978B-B19E-2BDB-2DBF-956F3F7C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1A9454A-E2B5-AF5A-65E6-B296BC621188}"/>
              </a:ext>
            </a:extLst>
          </p:cNvPr>
          <p:cNvSpPr txBox="1"/>
          <p:nvPr/>
        </p:nvSpPr>
        <p:spPr>
          <a:xfrm>
            <a:off x="1131350" y="1759947"/>
            <a:ext cx="9865217" cy="1593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This presentation discusses risks and potential benefits of screen use for preschool children.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Use it to engage and inform members of your community and to advocate for safer digital spaces for young children aged 0 to five years of age.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DA2011-C5EE-5943-8AD4-BCC43E52446A}"/>
              </a:ext>
            </a:extLst>
          </p:cNvPr>
          <p:cNvSpPr/>
          <p:nvPr/>
        </p:nvSpPr>
        <p:spPr>
          <a:xfrm>
            <a:off x="1234070" y="758307"/>
            <a:ext cx="9751609" cy="80003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5D9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0231F-41D3-F843-CF85-0319D0F1DCBD}"/>
              </a:ext>
            </a:extLst>
          </p:cNvPr>
          <p:cNvSpPr txBox="1"/>
          <p:nvPr/>
        </p:nvSpPr>
        <p:spPr>
          <a:xfrm>
            <a:off x="1470683" y="838255"/>
            <a:ext cx="9347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dirty="0">
                <a:solidFill>
                  <a:srgbClr val="231F20"/>
                </a:solidFill>
                <a:effectLst/>
                <a:latin typeface="Lato" panose="020F0502020204030203" pitchFamily="34" charset="0"/>
              </a:rPr>
              <a:t>How to use this presentation</a:t>
            </a:r>
            <a:endParaRPr lang="en-US" sz="3600" b="0" i="0" dirty="0">
              <a:solidFill>
                <a:srgbClr val="231F20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3C21BA-6F42-9C13-418B-F53EF91105C4}"/>
              </a:ext>
            </a:extLst>
          </p:cNvPr>
          <p:cNvSpPr/>
          <p:nvPr/>
        </p:nvSpPr>
        <p:spPr>
          <a:xfrm>
            <a:off x="1234070" y="4042037"/>
            <a:ext cx="9751610" cy="179706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5D9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E0275-A7AA-AEA1-D9F0-A64D19796DEA}"/>
              </a:ext>
            </a:extLst>
          </p:cNvPr>
          <p:cNvSpPr txBox="1"/>
          <p:nvPr/>
        </p:nvSpPr>
        <p:spPr>
          <a:xfrm>
            <a:off x="1615912" y="4653857"/>
            <a:ext cx="90303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kern="100" dirty="0">
                <a:ea typeface="Aptos" panose="020B0004020202020204" pitchFamily="34" charset="0"/>
                <a:cs typeface="Times New Roman" panose="02020603050405020304" pitchFamily="18" charset="0"/>
              </a:rPr>
              <a:t>Content is largely based on the </a:t>
            </a:r>
            <a:r>
              <a:rPr lang="en-US" sz="1600" i="1" dirty="0"/>
              <a:t>Canadian </a:t>
            </a:r>
            <a:r>
              <a:rPr lang="en-US" sz="1600" i="1" dirty="0" err="1"/>
              <a:t>Paediatric</a:t>
            </a:r>
            <a:r>
              <a:rPr lang="en-US" sz="1600" i="1" dirty="0"/>
              <a:t> Society position statement: </a:t>
            </a:r>
            <a:r>
              <a:rPr lang="en-US" sz="1600" b="1" i="1" u="sng" dirty="0">
                <a:hlinkClick r:id="rId3"/>
              </a:rPr>
              <a:t>Screen time and preschool children: Promoting health and development in a digital world</a:t>
            </a:r>
            <a:r>
              <a:rPr lang="en-US" sz="1600" i="1" dirty="0"/>
              <a:t>. Hyperlinks have been added where other sources are used. Full reference details are included in the Notes of the appropriate slide. </a:t>
            </a:r>
            <a:endParaRPr lang="en-US" sz="1600" i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A910C-DFFC-FE41-C04C-ED3EF5D0509E}"/>
              </a:ext>
            </a:extLst>
          </p:cNvPr>
          <p:cNvSpPr txBox="1"/>
          <p:nvPr/>
        </p:nvSpPr>
        <p:spPr>
          <a:xfrm>
            <a:off x="1615911" y="4154180"/>
            <a:ext cx="9347573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/>
              <a:t>© Canadian </a:t>
            </a:r>
            <a:r>
              <a:rPr lang="en-US" dirty="0" err="1"/>
              <a:t>Paediatric</a:t>
            </a:r>
            <a:r>
              <a:rPr lang="en-US" dirty="0"/>
              <a:t> Society, 2026</a:t>
            </a:r>
            <a:endParaRPr lang="en-US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06D72-61AD-F221-6399-4FC441A62DB7}"/>
              </a:ext>
            </a:extLst>
          </p:cNvPr>
          <p:cNvSpPr txBox="1"/>
          <p:nvPr/>
        </p:nvSpPr>
        <p:spPr>
          <a:xfrm>
            <a:off x="1131350" y="3483203"/>
            <a:ext cx="975160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For more information: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healthyscreenuse.cps.ca</a:t>
            </a:r>
            <a:endParaRPr lang="en-US" sz="20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6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C99F-B48D-1D1F-8E7C-CE0225AE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884" y="1316974"/>
            <a:ext cx="6472708" cy="797850"/>
          </a:xfrm>
        </p:spPr>
        <p:txBody>
          <a:bodyPr>
            <a:noAutofit/>
          </a:bodyPr>
          <a:lstStyle/>
          <a:p>
            <a:pPr algn="ctr"/>
            <a:r>
              <a:rPr lang="en-US" sz="4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What are the earliest effects of screen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249FF-3199-43A4-B913-C38963A3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884" y="3046173"/>
            <a:ext cx="6472708" cy="17365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use takes time away from interacting with family, engaging in routines, learning and play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8AFB30B-8FA8-B951-B0E3-3BFBDB2CD1DB}"/>
              </a:ext>
            </a:extLst>
          </p:cNvPr>
          <p:cNvSpPr/>
          <p:nvPr/>
        </p:nvSpPr>
        <p:spPr>
          <a:xfrm>
            <a:off x="5051884" y="932163"/>
            <a:ext cx="6472708" cy="1567472"/>
          </a:xfrm>
          <a:prstGeom prst="roundRect">
            <a:avLst/>
          </a:prstGeom>
          <a:noFill/>
          <a:ln w="50800">
            <a:solidFill>
              <a:srgbClr val="625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CCA4EE41-6A47-7C87-98C9-31A1A68D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3951889" cy="6858000"/>
          </a:xfrm>
          <a:prstGeom prst="rect">
            <a:avLst/>
          </a:prstGeom>
        </p:spPr>
      </p:pic>
      <p:sp>
        <p:nvSpPr>
          <p:cNvPr id="93" name="Freeform 10">
            <a:extLst>
              <a:ext uri="{FF2B5EF4-FFF2-40B4-BE49-F238E27FC236}">
                <a16:creationId xmlns:a16="http://schemas.microsoft.com/office/drawing/2014/main" id="{C00F270E-2ABC-8FF4-A89B-436DBD4D8BC7}"/>
              </a:ext>
            </a:extLst>
          </p:cNvPr>
          <p:cNvSpPr/>
          <p:nvPr/>
        </p:nvSpPr>
        <p:spPr>
          <a:xfrm rot="10800000">
            <a:off x="3919892" y="-5"/>
            <a:ext cx="45719" cy="6867595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625D90"/>
          </a:solidFill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1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B6B66-E4E3-FF03-8FF3-0C7BD2A1D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A412-3BB5-BC74-FCD2-DDE080A2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730742"/>
            <a:ext cx="6267531" cy="7978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What the research says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3320-6EE2-59F0-7751-28C088A0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97" y="1975887"/>
            <a:ext cx="5665375" cy="17365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Preschoolers learn best from live, direct and dynamic interactions with </a:t>
            </a: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caring adults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2D4B527-6641-5F4D-D122-49B6EA2FB09E}"/>
              </a:ext>
            </a:extLst>
          </p:cNvPr>
          <p:cNvSpPr/>
          <p:nvPr/>
        </p:nvSpPr>
        <p:spPr>
          <a:xfrm>
            <a:off x="719847" y="586855"/>
            <a:ext cx="6267531" cy="1018210"/>
          </a:xfrm>
          <a:prstGeom prst="roundRect">
            <a:avLst/>
          </a:prstGeom>
          <a:noFill/>
          <a:ln w="50800">
            <a:solidFill>
              <a:srgbClr val="73B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690E8E-20D2-193B-04A0-BA1F540C62B4}"/>
              </a:ext>
            </a:extLst>
          </p:cNvPr>
          <p:cNvSpPr/>
          <p:nvPr/>
        </p:nvSpPr>
        <p:spPr>
          <a:xfrm>
            <a:off x="719847" y="4088543"/>
            <a:ext cx="6267531" cy="1569443"/>
          </a:xfrm>
          <a:prstGeom prst="roundRect">
            <a:avLst/>
          </a:prstGeom>
          <a:solidFill>
            <a:srgbClr val="E7F9FF"/>
          </a:solidFill>
          <a:ln w="31750">
            <a:solidFill>
              <a:srgbClr val="73B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3B6F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49482-E31A-49FA-2A68-F58D96D66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t="5588" r="1891"/>
          <a:stretch>
            <a:fillRect/>
          </a:stretch>
        </p:blipFill>
        <p:spPr>
          <a:xfrm>
            <a:off x="7983689" y="1"/>
            <a:ext cx="4251014" cy="685765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381E31-8F0F-FC0A-D50C-599E34342D01}"/>
              </a:ext>
            </a:extLst>
          </p:cNvPr>
          <p:cNvSpPr txBox="1">
            <a:spLocks/>
          </p:cNvSpPr>
          <p:nvPr/>
        </p:nvSpPr>
        <p:spPr>
          <a:xfrm>
            <a:off x="1182897" y="4769963"/>
            <a:ext cx="5477927" cy="973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Prioritize educational, age-appropriate content with an engaged adult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1BC7E890-ABA2-E9B5-5743-0DDF0472EEB1}"/>
              </a:ext>
            </a:extLst>
          </p:cNvPr>
          <p:cNvSpPr/>
          <p:nvPr/>
        </p:nvSpPr>
        <p:spPr>
          <a:xfrm rot="10800000">
            <a:off x="7937969" y="0"/>
            <a:ext cx="45719" cy="6867595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73B6F7"/>
          </a:solidFill>
          <a:ln>
            <a:noFill/>
          </a:ln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905B68-86F9-572E-76E4-DCFC9F32496C}"/>
              </a:ext>
            </a:extLst>
          </p:cNvPr>
          <p:cNvSpPr txBox="1">
            <a:spLocks/>
          </p:cNvSpPr>
          <p:nvPr/>
        </p:nvSpPr>
        <p:spPr>
          <a:xfrm>
            <a:off x="1136069" y="4088544"/>
            <a:ext cx="4959931" cy="79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using screens: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6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4A61C1-D8F0-08ED-1339-0D63C5964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2B415A-CBEE-3109-6CD7-2D2A4C6A37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58F6FC-9AE9-B285-6CD0-900E6A8AEBE9}"/>
              </a:ext>
            </a:extLst>
          </p:cNvPr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solidFill>
            <a:schemeClr val="bg1"/>
          </a:solidFill>
          <a:ln w="50800"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7F85B3-FF8E-DAFD-6CD2-152E293F16A6}"/>
              </a:ext>
            </a:extLst>
          </p:cNvPr>
          <p:cNvSpPr txBox="1">
            <a:spLocks/>
          </p:cNvSpPr>
          <p:nvPr/>
        </p:nvSpPr>
        <p:spPr>
          <a:xfrm>
            <a:off x="517471" y="2251477"/>
            <a:ext cx="65532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014DBC-59AF-BB51-09D3-1ABD5CD9016B}"/>
              </a:ext>
            </a:extLst>
          </p:cNvPr>
          <p:cNvSpPr txBox="1">
            <a:spLocks/>
          </p:cNvSpPr>
          <p:nvPr/>
        </p:nvSpPr>
        <p:spPr>
          <a:xfrm>
            <a:off x="511844" y="2077647"/>
            <a:ext cx="9316829" cy="70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Delayed language and reading skills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4BF8B-F573-B9FA-DFC0-CCB22DEB079D}"/>
              </a:ext>
            </a:extLst>
          </p:cNvPr>
          <p:cNvSpPr txBox="1"/>
          <p:nvPr/>
        </p:nvSpPr>
        <p:spPr>
          <a:xfrm>
            <a:off x="705506" y="671739"/>
            <a:ext cx="11105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For young children, too much screen use is also </a:t>
            </a:r>
          </a:p>
          <a:p>
            <a:r>
              <a:rPr lang="en-US" sz="3600" b="1" dirty="0"/>
              <a:t>linked to several health and developmental risks: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169C42-D772-ED13-1200-0B3BC5B34EF5}"/>
              </a:ext>
            </a:extLst>
          </p:cNvPr>
          <p:cNvSpPr txBox="1">
            <a:spLocks/>
          </p:cNvSpPr>
          <p:nvPr/>
        </p:nvSpPr>
        <p:spPr>
          <a:xfrm>
            <a:off x="492244" y="4896223"/>
            <a:ext cx="11182285" cy="53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 with sensory processing and executive function (focus)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B7E743-EE21-FD1E-ACCC-B202214336CF}"/>
              </a:ext>
            </a:extLst>
          </p:cNvPr>
          <p:cNvSpPr txBox="1">
            <a:spLocks/>
          </p:cNvSpPr>
          <p:nvPr/>
        </p:nvSpPr>
        <p:spPr>
          <a:xfrm>
            <a:off x="506216" y="4174665"/>
            <a:ext cx="9316829" cy="70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with emotional regulation</a:t>
            </a:r>
          </a:p>
          <a:p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F16D31-572E-FDD9-9EF3-18CE01B268F9}"/>
              </a:ext>
            </a:extLst>
          </p:cNvPr>
          <p:cNvSpPr txBox="1">
            <a:spLocks/>
          </p:cNvSpPr>
          <p:nvPr/>
        </p:nvSpPr>
        <p:spPr>
          <a:xfrm>
            <a:off x="506218" y="2778181"/>
            <a:ext cx="9316829" cy="664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Poor social skills</a:t>
            </a:r>
          </a:p>
          <a:p>
            <a:endParaRPr lang="en-US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7F6E71-BF6C-19BA-45F4-A223403FA5B7}"/>
              </a:ext>
            </a:extLst>
          </p:cNvPr>
          <p:cNvSpPr txBox="1">
            <a:spLocks/>
          </p:cNvSpPr>
          <p:nvPr/>
        </p:nvSpPr>
        <p:spPr>
          <a:xfrm>
            <a:off x="506217" y="3485537"/>
            <a:ext cx="9316829" cy="661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sleep-deprived</a:t>
            </a:r>
          </a:p>
          <a:p>
            <a:endParaRPr lang="en-US" sz="20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478385-5829-C07B-A9D1-A06E88732102}"/>
              </a:ext>
            </a:extLst>
          </p:cNvPr>
          <p:cNvSpPr txBox="1">
            <a:spLocks/>
          </p:cNvSpPr>
          <p:nvPr/>
        </p:nvSpPr>
        <p:spPr>
          <a:xfrm>
            <a:off x="492244" y="5561253"/>
            <a:ext cx="11139052" cy="537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rgbClr val="FD9D62"/>
              </a:buClr>
            </a:pP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health issues like nearsightedness or excessive weight gain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338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873DC-7329-654A-1E5F-3B2587709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44E8014-5409-7C14-241C-5CD5969EA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391" y="-2"/>
            <a:ext cx="3939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D5065B-6EC3-58FF-CFE9-28520DDD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110" y="366551"/>
            <a:ext cx="6819618" cy="7978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Are there any benefits?</a:t>
            </a:r>
            <a:endParaRPr lang="en-US" sz="400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826C2C-E7DE-F73E-7195-774DDD7F9435}"/>
              </a:ext>
            </a:extLst>
          </p:cNvPr>
          <p:cNvSpPr txBox="1">
            <a:spLocks/>
          </p:cNvSpPr>
          <p:nvPr/>
        </p:nvSpPr>
        <p:spPr>
          <a:xfrm>
            <a:off x="4439843" y="1538962"/>
            <a:ext cx="7278151" cy="797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625D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No, not for infants and toddlers. </a:t>
            </a:r>
          </a:p>
          <a:p>
            <a:pPr algn="ctr"/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CABF8D-628A-B4A6-6BA9-021E93044561}"/>
              </a:ext>
            </a:extLst>
          </p:cNvPr>
          <p:cNvSpPr txBox="1">
            <a:spLocks/>
          </p:cNvSpPr>
          <p:nvPr/>
        </p:nvSpPr>
        <p:spPr>
          <a:xfrm>
            <a:off x="4454882" y="2458804"/>
            <a:ext cx="7278152" cy="111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625D90"/>
              </a:buClr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Infants cannot absorb screen content 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1E8F3E6-154C-97CE-F36D-9442C48149CF}"/>
              </a:ext>
            </a:extLst>
          </p:cNvPr>
          <p:cNvSpPr txBox="1">
            <a:spLocks/>
          </p:cNvSpPr>
          <p:nvPr/>
        </p:nvSpPr>
        <p:spPr>
          <a:xfrm>
            <a:off x="4454882" y="3375131"/>
            <a:ext cx="7033846" cy="111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625D90"/>
              </a:buClr>
            </a:pPr>
            <a:r>
              <a:rPr lang="en-US" alt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Toddlers learn much better from real life experiences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B4623E6-C8FC-DDAD-DE3E-5F1E2E3A72B8}"/>
              </a:ext>
            </a:extLst>
          </p:cNvPr>
          <p:cNvSpPr txBox="1">
            <a:spLocks/>
          </p:cNvSpPr>
          <p:nvPr/>
        </p:nvSpPr>
        <p:spPr>
          <a:xfrm>
            <a:off x="4236244" y="4664286"/>
            <a:ext cx="7333914" cy="1408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Clr>
                <a:srgbClr val="625D90"/>
              </a:buClr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625D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exception: </a:t>
            </a:r>
            <a:r>
              <a:rPr lang="en-US" altLang="en-US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Interactive video-chats to support long-distance relationships</a:t>
            </a: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EAEC77-C0F8-88BE-577B-CA06311AABDE}"/>
              </a:ext>
            </a:extLst>
          </p:cNvPr>
          <p:cNvSpPr/>
          <p:nvPr/>
        </p:nvSpPr>
        <p:spPr>
          <a:xfrm>
            <a:off x="4669110" y="345768"/>
            <a:ext cx="6819618" cy="797849"/>
          </a:xfrm>
          <a:prstGeom prst="roundRect">
            <a:avLst/>
          </a:prstGeom>
          <a:noFill/>
          <a:ln w="50800">
            <a:solidFill>
              <a:srgbClr val="625D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5A6E7800-3CCE-681E-0DBB-8E4945E54899}"/>
              </a:ext>
            </a:extLst>
          </p:cNvPr>
          <p:cNvSpPr/>
          <p:nvPr/>
        </p:nvSpPr>
        <p:spPr>
          <a:xfrm rot="10800000">
            <a:off x="3926770" y="0"/>
            <a:ext cx="45719" cy="6867595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625D90"/>
          </a:solidFill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EECBB-AADC-E0BD-5244-9D5D950F4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3938EF4-707C-09BB-7336-01FCB280E3DE}"/>
              </a:ext>
            </a:extLst>
          </p:cNvPr>
          <p:cNvSpPr/>
          <p:nvPr/>
        </p:nvSpPr>
        <p:spPr>
          <a:xfrm>
            <a:off x="902844" y="862446"/>
            <a:ext cx="10386311" cy="492058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73B6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76EA9-8A8A-67FD-C8C5-369BFE19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844" y="1074972"/>
            <a:ext cx="10386311" cy="79785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What about e-books?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B99DD3-CAC2-9557-A808-475EA7F6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902" y="2085348"/>
            <a:ext cx="8195340" cy="1265972"/>
          </a:xfrm>
        </p:spPr>
        <p:txBody>
          <a:bodyPr>
            <a:noAutofit/>
          </a:bodyPr>
          <a:lstStyle/>
          <a:p>
            <a:pPr marL="0" indent="0" fontAlgn="auto">
              <a:buNone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parents read with children, educational, age-appropriate 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‘learn-to-read’ apps and e-books 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help with language development</a:t>
            </a:r>
            <a:endParaRPr lang="en-US" sz="3600" b="1" dirty="0">
              <a:solidFill>
                <a:srgbClr val="73B6F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0926B8-52D1-6D38-44B1-C302301A7A66}"/>
              </a:ext>
            </a:extLst>
          </p:cNvPr>
          <p:cNvSpPr txBox="1"/>
          <p:nvPr/>
        </p:nvSpPr>
        <p:spPr>
          <a:xfrm>
            <a:off x="1832235" y="4436504"/>
            <a:ext cx="909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3B6F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(but real books enhance learning more)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318A79-6CCB-A648-245B-D13CC6FBCECE}"/>
              </a:ext>
            </a:extLst>
          </p:cNvPr>
          <p:cNvSpPr txBox="1"/>
          <p:nvPr/>
        </p:nvSpPr>
        <p:spPr>
          <a:xfrm>
            <a:off x="1732209" y="4284987"/>
            <a:ext cx="12570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>
                <a:solidFill>
                  <a:srgbClr val="73B6F7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5938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F16B0-B199-3F10-B901-DB7769CE6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72AA186-DDE5-C6C7-9F1A-CB4B08C1D3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9A81D5-16F3-3BDE-10A1-59A016E7D37A}"/>
              </a:ext>
            </a:extLst>
          </p:cNvPr>
          <p:cNvSpPr/>
          <p:nvPr/>
        </p:nvSpPr>
        <p:spPr>
          <a:xfrm>
            <a:off x="651641" y="551791"/>
            <a:ext cx="10943428" cy="5738652"/>
          </a:xfrm>
          <a:prstGeom prst="rect">
            <a:avLst/>
          </a:prstGeom>
          <a:solidFill>
            <a:schemeClr val="bg1"/>
          </a:solidFill>
          <a:ln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91DEAB-EE4B-8C3D-5D6B-917277A0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353" y="567557"/>
            <a:ext cx="2914521" cy="57386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4C1CA72-67E7-7D77-C0BC-5BD822B8D722}"/>
              </a:ext>
            </a:extLst>
          </p:cNvPr>
          <p:cNvSpPr/>
          <p:nvPr/>
        </p:nvSpPr>
        <p:spPr>
          <a:xfrm>
            <a:off x="564205" y="551791"/>
            <a:ext cx="11030864" cy="5762246"/>
          </a:xfrm>
          <a:prstGeom prst="rect">
            <a:avLst/>
          </a:prstGeom>
          <a:noFill/>
          <a:ln w="50800">
            <a:solidFill>
              <a:srgbClr val="FD9D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79B24-447B-54D1-48CD-63CE0FDCEA8D}"/>
              </a:ext>
            </a:extLst>
          </p:cNvPr>
          <p:cNvSpPr txBox="1"/>
          <p:nvPr/>
        </p:nvSpPr>
        <p:spPr>
          <a:xfrm>
            <a:off x="3884332" y="2210177"/>
            <a:ext cx="7547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D9D6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Practicing motor skills (turning and handling pages, chewing on board books)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46CF5-FCD2-E82E-30DF-470BD6E8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332" y="992362"/>
            <a:ext cx="7376865" cy="797850"/>
          </a:xfrm>
        </p:spPr>
        <p:txBody>
          <a:bodyPr>
            <a:noAutofit/>
          </a:bodyPr>
          <a:lstStyle/>
          <a:p>
            <a:r>
              <a:rPr lang="en-US" sz="3400" b="1" dirty="0">
                <a:latin typeface="+mn-lt"/>
              </a:rPr>
              <a:t>Real books </a:t>
            </a:r>
            <a:r>
              <a:rPr lang="en-US" sz="3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offer more opportunity for </a:t>
            </a:r>
            <a:r>
              <a:rPr lang="en-US" sz="3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learning and development</a:t>
            </a:r>
            <a:r>
              <a:rPr lang="en-US" sz="34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34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18285-9C4B-D9C8-F9AE-E791965B691B}"/>
              </a:ext>
            </a:extLst>
          </p:cNvPr>
          <p:cNvSpPr txBox="1"/>
          <p:nvPr/>
        </p:nvSpPr>
        <p:spPr>
          <a:xfrm>
            <a:off x="3878544" y="4667843"/>
            <a:ext cx="75535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D9D6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early literacy skills (vocalizing or saying words during familiar stories, pointing at or naming pictures)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B9DE0-B10B-DD38-C68B-C6FACAD502C8}"/>
              </a:ext>
            </a:extLst>
          </p:cNvPr>
          <p:cNvSpPr txBox="1"/>
          <p:nvPr/>
        </p:nvSpPr>
        <p:spPr>
          <a:xfrm>
            <a:off x="3884331" y="3404306"/>
            <a:ext cx="7376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D9D6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attachment (cuddling on a parent’s lap)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D2432736-A903-4279-2FFF-2D87610CBD9A}"/>
              </a:ext>
            </a:extLst>
          </p:cNvPr>
          <p:cNvSpPr/>
          <p:nvPr/>
        </p:nvSpPr>
        <p:spPr>
          <a:xfrm rot="10800000">
            <a:off x="3504741" y="575381"/>
            <a:ext cx="45719" cy="5738653"/>
          </a:xfrm>
          <a:custGeom>
            <a:avLst/>
            <a:gdLst/>
            <a:ahLst/>
            <a:cxnLst/>
            <a:rect l="l" t="t" r="r" b="b"/>
            <a:pathLst>
              <a:path w="91534" h="3316173">
                <a:moveTo>
                  <a:pt x="0" y="0"/>
                </a:moveTo>
                <a:lnTo>
                  <a:pt x="91534" y="0"/>
                </a:lnTo>
                <a:lnTo>
                  <a:pt x="91534" y="3316173"/>
                </a:lnTo>
                <a:lnTo>
                  <a:pt x="0" y="3316173"/>
                </a:lnTo>
                <a:close/>
              </a:path>
            </a:pathLst>
          </a:custGeom>
          <a:solidFill>
            <a:srgbClr val="FD9D62"/>
          </a:solidFill>
        </p:spPr>
        <p:txBody>
          <a:bodyPr/>
          <a:lstStyle/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0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6503</TotalTime>
  <Words>1146</Words>
  <Application>Microsoft Office PowerPoint</Application>
  <PresentationFormat>Widescreen</PresentationFormat>
  <Paragraphs>95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Lato</vt:lpstr>
      <vt:lpstr>Tahoma</vt:lpstr>
      <vt:lpstr>Wingdings</vt:lpstr>
      <vt:lpstr>Office Theme</vt:lpstr>
      <vt:lpstr>Health and developmental impacts  of screen use in early childhood</vt:lpstr>
      <vt:lpstr>PowerPoint Presentation</vt:lpstr>
      <vt:lpstr>PowerPoint Presentation</vt:lpstr>
      <vt:lpstr>What are the earliest effects of screen use?</vt:lpstr>
      <vt:lpstr>What the research says</vt:lpstr>
      <vt:lpstr>PowerPoint Presentation</vt:lpstr>
      <vt:lpstr>Are there any benefits?</vt:lpstr>
      <vt:lpstr>What about e-books?</vt:lpstr>
      <vt:lpstr>Real books offer more opportunity for learning and development: </vt:lpstr>
      <vt:lpstr>A framework for thinking about screen use</vt:lpstr>
      <vt:lpstr>Minimize screen use</vt:lpstr>
      <vt:lpstr>Mitigate (reduce) risks linked  to early screen use</vt:lpstr>
      <vt:lpstr>Be mindful about screen  use around young children</vt:lpstr>
      <vt:lpstr>Tips for developing a media plan</vt:lpstr>
      <vt:lpstr>Model healthy screen use with preschoolers</vt:lpstr>
      <vt:lpstr>How to model healthy screen use</vt:lpstr>
      <vt:lpstr>PowerPoint Presentation</vt:lpstr>
      <vt:lpstr>Key takeaways: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Lindsay Thistle</dc:creator>
  <cp:lastModifiedBy>Lindsay Thistle</cp:lastModifiedBy>
  <cp:revision>26</cp:revision>
  <dcterms:created xsi:type="dcterms:W3CDTF">2026-03-04T23:26:33Z</dcterms:created>
  <dcterms:modified xsi:type="dcterms:W3CDTF">2026-06-24T18:43:30Z</dcterms:modified>
</cp:coreProperties>
</file>