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3.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5.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6.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7.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8.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9.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0.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11.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12.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13.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14.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15.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16.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17.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18.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82" r:id="rId2"/>
    <p:sldId id="355" r:id="rId3"/>
    <p:sldId id="363" r:id="rId4"/>
    <p:sldId id="279" r:id="rId5"/>
    <p:sldId id="333" r:id="rId6"/>
    <p:sldId id="327" r:id="rId7"/>
    <p:sldId id="329" r:id="rId8"/>
    <p:sldId id="324" r:id="rId9"/>
    <p:sldId id="331" r:id="rId10"/>
    <p:sldId id="259" r:id="rId11"/>
    <p:sldId id="281" r:id="rId12"/>
    <p:sldId id="286" r:id="rId13"/>
    <p:sldId id="269" r:id="rId14"/>
    <p:sldId id="334" r:id="rId15"/>
    <p:sldId id="274" r:id="rId16"/>
    <p:sldId id="328" r:id="rId17"/>
    <p:sldId id="336" r:id="rId18"/>
    <p:sldId id="337" r:id="rId19"/>
    <p:sldId id="360" r:id="rId20"/>
  </p:sldIdLst>
  <p:sldSz cx="12192000" cy="6858000"/>
  <p:notesSz cx="7004050"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822BA97-F08D-2633-5796-9C3B8E05257C}" name="Elizabeth Moreau" initials="EM" userId="S::elizabethm@cps.ca::f6d34e4b-5085-42c6-b352-e3faac8e65bb" providerId="AD"/>
  <p188:author id="{59FB4BB9-2C9B-F6D3-A6F7-33F7B0F9DF89}" name="Ponti, Michelle (MCCSS)" initials="MP" userId="S::Michelle.Ponti@ontario.ca::611f766a-eeef-4ec5-9aeb-df2290724f2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9D62"/>
    <a:srgbClr val="625D90"/>
    <a:srgbClr val="E7F9FF"/>
    <a:srgbClr val="73B6F7"/>
    <a:srgbClr val="EBEBFF"/>
    <a:srgbClr val="E1E1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59038" autoAdjust="0"/>
  </p:normalViewPr>
  <p:slideViewPr>
    <p:cSldViewPr snapToGrid="0">
      <p:cViewPr varScale="1">
        <p:scale>
          <a:sx n="61" d="100"/>
          <a:sy n="61" d="100"/>
        </p:scale>
        <p:origin x="245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6116"/>
          </a:xfrm>
          <a:prstGeom prst="rect">
            <a:avLst/>
          </a:prstGeom>
        </p:spPr>
        <p:txBody>
          <a:bodyPr vert="horz" lIns="93104" tIns="46552" rIns="93104" bIns="46552" rtlCol="0"/>
          <a:lstStyle>
            <a:lvl1pPr algn="l">
              <a:defRPr sz="1200"/>
            </a:lvl1pPr>
          </a:lstStyle>
          <a:p>
            <a:endParaRPr lang="en-US"/>
          </a:p>
        </p:txBody>
      </p:sp>
      <p:sp>
        <p:nvSpPr>
          <p:cNvPr id="3" name="Date Placeholder 2"/>
          <p:cNvSpPr>
            <a:spLocks noGrp="1"/>
          </p:cNvSpPr>
          <p:nvPr>
            <p:ph type="dt" idx="1"/>
          </p:nvPr>
        </p:nvSpPr>
        <p:spPr>
          <a:xfrm>
            <a:off x="3967341" y="0"/>
            <a:ext cx="3035088" cy="466116"/>
          </a:xfrm>
          <a:prstGeom prst="rect">
            <a:avLst/>
          </a:prstGeom>
        </p:spPr>
        <p:txBody>
          <a:bodyPr vert="horz" lIns="93104" tIns="46552" rIns="93104" bIns="46552" rtlCol="0"/>
          <a:lstStyle>
            <a:lvl1pPr algn="r">
              <a:defRPr sz="1200"/>
            </a:lvl1pPr>
          </a:lstStyle>
          <a:p>
            <a:fld id="{FD226A9E-9C7F-498D-B598-7F21C92C8876}" type="datetimeFigureOut">
              <a:rPr lang="en-US" smtClean="0"/>
              <a:t>7/3/2026</a:t>
            </a:fld>
            <a:endParaRPr lang="en-US"/>
          </a:p>
        </p:txBody>
      </p:sp>
      <p:sp>
        <p:nvSpPr>
          <p:cNvPr id="4" name="Slide Image Placeholder 3"/>
          <p:cNvSpPr>
            <a:spLocks noGrp="1" noRot="1" noChangeAspect="1"/>
          </p:cNvSpPr>
          <p:nvPr>
            <p:ph type="sldImg" idx="2"/>
          </p:nvPr>
        </p:nvSpPr>
        <p:spPr>
          <a:xfrm>
            <a:off x="714375" y="1160463"/>
            <a:ext cx="5575300" cy="3136900"/>
          </a:xfrm>
          <a:prstGeom prst="rect">
            <a:avLst/>
          </a:prstGeom>
          <a:noFill/>
          <a:ln w="12700">
            <a:solidFill>
              <a:prstClr val="black"/>
            </a:solidFill>
          </a:ln>
        </p:spPr>
        <p:txBody>
          <a:bodyPr vert="horz" lIns="93104" tIns="46552" rIns="93104" bIns="46552" rtlCol="0" anchor="ctr"/>
          <a:lstStyle/>
          <a:p>
            <a:endParaRPr lang="en-US"/>
          </a:p>
        </p:txBody>
      </p:sp>
      <p:sp>
        <p:nvSpPr>
          <p:cNvPr id="5" name="Notes Placeholder 4"/>
          <p:cNvSpPr>
            <a:spLocks noGrp="1"/>
          </p:cNvSpPr>
          <p:nvPr>
            <p:ph type="body" sz="quarter" idx="3"/>
          </p:nvPr>
        </p:nvSpPr>
        <p:spPr>
          <a:xfrm>
            <a:off x="700405" y="4470837"/>
            <a:ext cx="5603240" cy="3657957"/>
          </a:xfrm>
          <a:prstGeom prst="rect">
            <a:avLst/>
          </a:prstGeom>
        </p:spPr>
        <p:txBody>
          <a:bodyPr vert="horz" lIns="93104" tIns="46552" rIns="93104" bIns="465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3936"/>
            <a:ext cx="3035088" cy="466115"/>
          </a:xfrm>
          <a:prstGeom prst="rect">
            <a:avLst/>
          </a:prstGeom>
        </p:spPr>
        <p:txBody>
          <a:bodyPr vert="horz" lIns="93104" tIns="46552" rIns="93104" bIns="46552" rtlCol="0" anchor="b"/>
          <a:lstStyle>
            <a:lvl1pPr algn="l">
              <a:defRPr sz="1200"/>
            </a:lvl1pPr>
          </a:lstStyle>
          <a:p>
            <a:endParaRPr lang="en-US"/>
          </a:p>
        </p:txBody>
      </p:sp>
      <p:sp>
        <p:nvSpPr>
          <p:cNvPr id="7" name="Slide Number Placeholder 6"/>
          <p:cNvSpPr>
            <a:spLocks noGrp="1"/>
          </p:cNvSpPr>
          <p:nvPr>
            <p:ph type="sldNum" sz="quarter" idx="5"/>
          </p:nvPr>
        </p:nvSpPr>
        <p:spPr>
          <a:xfrm>
            <a:off x="3967341" y="8823936"/>
            <a:ext cx="3035088" cy="466115"/>
          </a:xfrm>
          <a:prstGeom prst="rect">
            <a:avLst/>
          </a:prstGeom>
        </p:spPr>
        <p:txBody>
          <a:bodyPr vert="horz" lIns="93104" tIns="46552" rIns="93104" bIns="46552" rtlCol="0" anchor="b"/>
          <a:lstStyle>
            <a:lvl1pPr algn="r">
              <a:defRPr sz="1200"/>
            </a:lvl1pPr>
          </a:lstStyle>
          <a:p>
            <a:fld id="{05CE627A-4AD3-49FF-9817-D1332D9EC5CB}" type="slidenum">
              <a:rPr lang="en-US" smtClean="0"/>
              <a:t>‹#›</a:t>
            </a:fld>
            <a:endParaRPr lang="en-US"/>
          </a:p>
        </p:txBody>
      </p:sp>
    </p:spTree>
    <p:extLst>
      <p:ext uri="{BB962C8B-B14F-4D97-AF65-F5344CB8AC3E}">
        <p14:creationId xmlns:p14="http://schemas.microsoft.com/office/powerpoint/2010/main" val="1241114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soinsdenosenfants.cps.ca/handouts/behavior-and-development/screen-time-and-young-children"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ps.ca/fr/documents/position/le-temps-decran-et-les-enfants-dage-prescolair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soinsdenosenfants.cps.ca/handouts/behavior-and-development/read_speak_sing_to_your_baby"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CE627A-4AD3-49FF-9817-D1332D9EC5CB}" type="slidenum">
              <a:rPr lang="en-US" smtClean="0"/>
              <a:t>1</a:t>
            </a:fld>
            <a:endParaRPr lang="en-US"/>
          </a:p>
        </p:txBody>
      </p:sp>
    </p:spTree>
    <p:extLst>
      <p:ext uri="{BB962C8B-B14F-4D97-AF65-F5344CB8AC3E}">
        <p14:creationId xmlns:p14="http://schemas.microsoft.com/office/powerpoint/2010/main" val="3222029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05CE627A-4AD3-49FF-9817-D1332D9EC5CB}" type="slidenum">
              <a:rPr lang="en-US" smtClean="0"/>
              <a:t>10</a:t>
            </a:fld>
            <a:endParaRPr lang="en-US"/>
          </a:p>
        </p:txBody>
      </p:sp>
    </p:spTree>
    <p:extLst>
      <p:ext uri="{BB962C8B-B14F-4D97-AF65-F5344CB8AC3E}">
        <p14:creationId xmlns:p14="http://schemas.microsoft.com/office/powerpoint/2010/main" val="679653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05CE627A-4AD3-49FF-9817-D1332D9EC5CB}" type="slidenum">
              <a:rPr lang="en-US" smtClean="0"/>
              <a:t>11</a:t>
            </a:fld>
            <a:endParaRPr lang="en-US"/>
          </a:p>
        </p:txBody>
      </p:sp>
    </p:spTree>
    <p:extLst>
      <p:ext uri="{BB962C8B-B14F-4D97-AF65-F5344CB8AC3E}">
        <p14:creationId xmlns:p14="http://schemas.microsoft.com/office/powerpoint/2010/main" val="1487893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05CE627A-4AD3-49FF-9817-D1332D9EC5CB}" type="slidenum">
              <a:rPr lang="en-US" smtClean="0"/>
              <a:t>12</a:t>
            </a:fld>
            <a:endParaRPr lang="en-US"/>
          </a:p>
        </p:txBody>
      </p:sp>
    </p:spTree>
    <p:extLst>
      <p:ext uri="{BB962C8B-B14F-4D97-AF65-F5344CB8AC3E}">
        <p14:creationId xmlns:p14="http://schemas.microsoft.com/office/powerpoint/2010/main" val="3673344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042">
              <a:defRPr/>
            </a:pPr>
            <a:r>
              <a:rPr lang="fr-CA" b="1" dirty="0"/>
              <a:t>Référence :</a:t>
            </a:r>
            <a:r>
              <a:rPr lang="fr-CA" dirty="0"/>
              <a:t> Soins de nos enfants. </a:t>
            </a:r>
            <a:r>
              <a:rPr lang="en-US" sz="1200" b="0" i="0" kern="1200" dirty="0" err="1">
                <a:solidFill>
                  <a:schemeClr val="tx1"/>
                </a:solidFill>
                <a:effectLst/>
                <a:latin typeface="+mn-lt"/>
                <a:ea typeface="+mn-ea"/>
                <a:cs typeface="+mn-cs"/>
              </a:rPr>
              <a:t>L’utilisation</a:t>
            </a:r>
            <a:r>
              <a:rPr lang="en-US" sz="1200" b="0" i="0" kern="1200" dirty="0">
                <a:solidFill>
                  <a:schemeClr val="tx1"/>
                </a:solidFill>
                <a:effectLst/>
                <a:latin typeface="+mn-lt"/>
                <a:ea typeface="+mn-ea"/>
                <a:cs typeface="+mn-cs"/>
              </a:rPr>
              <a:t> des </a:t>
            </a:r>
            <a:r>
              <a:rPr lang="en-US" sz="1200" b="0" i="0" kern="1200" dirty="0" err="1">
                <a:solidFill>
                  <a:schemeClr val="tx1"/>
                </a:solidFill>
                <a:effectLst/>
                <a:latin typeface="+mn-lt"/>
                <a:ea typeface="+mn-ea"/>
                <a:cs typeface="+mn-cs"/>
              </a:rPr>
              <a:t>écrans</a:t>
            </a:r>
            <a:r>
              <a:rPr lang="en-US" sz="1200" b="0" i="0" kern="1200" dirty="0">
                <a:solidFill>
                  <a:schemeClr val="tx1"/>
                </a:solidFill>
                <a:effectLst/>
                <a:latin typeface="+mn-lt"/>
                <a:ea typeface="+mn-ea"/>
                <a:cs typeface="+mn-cs"/>
              </a:rPr>
              <a:t> et les jeunes enfants. Mars 2025. </a:t>
            </a:r>
            <a:r>
              <a:rPr lang="en-US" sz="1200" u="sng" kern="1200" dirty="0">
                <a:solidFill>
                  <a:schemeClr val="tx1"/>
                </a:solidFill>
                <a:effectLst/>
                <a:latin typeface="+mn-lt"/>
                <a:ea typeface="+mn-ea"/>
                <a:cs typeface="+mn-cs"/>
                <a:hlinkClick r:id="rId3"/>
              </a:rPr>
              <a:t>https://soinsdenosenfants.cps.ca/handouts/behavior-and-development/screen-time-and-young-children</a:t>
            </a:r>
            <a:endParaRPr lang="en-US" sz="1200" kern="1200" dirty="0">
              <a:solidFill>
                <a:schemeClr val="tx1"/>
              </a:solidFill>
              <a:effectLst/>
              <a:latin typeface="+mn-lt"/>
              <a:ea typeface="+mn-ea"/>
              <a:cs typeface="+mn-cs"/>
            </a:endParaRPr>
          </a:p>
          <a:p>
            <a:pPr marL="0" marR="0" lvl="0" indent="0" algn="l" defTabSz="931042"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defTabSz="931042">
              <a:defRPr/>
            </a:pPr>
            <a:endParaRPr lang="fr-CA" noProof="0" dirty="0"/>
          </a:p>
        </p:txBody>
      </p:sp>
      <p:sp>
        <p:nvSpPr>
          <p:cNvPr id="4" name="Slide Number Placeholder 3"/>
          <p:cNvSpPr>
            <a:spLocks noGrp="1"/>
          </p:cNvSpPr>
          <p:nvPr>
            <p:ph type="sldNum" sz="quarter" idx="5"/>
          </p:nvPr>
        </p:nvSpPr>
        <p:spPr/>
        <p:txBody>
          <a:bodyPr/>
          <a:lstStyle/>
          <a:p>
            <a:fld id="{05CE627A-4AD3-49FF-9817-D1332D9EC5CB}" type="slidenum">
              <a:rPr lang="en-US" smtClean="0"/>
              <a:t>13</a:t>
            </a:fld>
            <a:endParaRPr lang="en-US"/>
          </a:p>
        </p:txBody>
      </p:sp>
    </p:spTree>
    <p:extLst>
      <p:ext uri="{BB962C8B-B14F-4D97-AF65-F5344CB8AC3E}">
        <p14:creationId xmlns:p14="http://schemas.microsoft.com/office/powerpoint/2010/main" val="598450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CE627A-4AD3-49FF-9817-D1332D9EC5CB}" type="slidenum">
              <a:rPr lang="en-US" smtClean="0"/>
              <a:t>14</a:t>
            </a:fld>
            <a:endParaRPr lang="en-US"/>
          </a:p>
        </p:txBody>
      </p:sp>
    </p:spTree>
    <p:extLst>
      <p:ext uri="{BB962C8B-B14F-4D97-AF65-F5344CB8AC3E}">
        <p14:creationId xmlns:p14="http://schemas.microsoft.com/office/powerpoint/2010/main" val="7458070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05CE627A-4AD3-49FF-9817-D1332D9EC5CB}" type="slidenum">
              <a:rPr lang="en-US" smtClean="0"/>
              <a:t>15</a:t>
            </a:fld>
            <a:endParaRPr lang="en-US"/>
          </a:p>
        </p:txBody>
      </p:sp>
    </p:spTree>
    <p:extLst>
      <p:ext uri="{BB962C8B-B14F-4D97-AF65-F5344CB8AC3E}">
        <p14:creationId xmlns:p14="http://schemas.microsoft.com/office/powerpoint/2010/main" val="36905113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05CE627A-4AD3-49FF-9817-D1332D9EC5CB}" type="slidenum">
              <a:rPr lang="en-US" smtClean="0"/>
              <a:t>16</a:t>
            </a:fld>
            <a:endParaRPr lang="en-US"/>
          </a:p>
        </p:txBody>
      </p:sp>
    </p:spTree>
    <p:extLst>
      <p:ext uri="{BB962C8B-B14F-4D97-AF65-F5344CB8AC3E}">
        <p14:creationId xmlns:p14="http://schemas.microsoft.com/office/powerpoint/2010/main" val="3094448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05CE627A-4AD3-49FF-9817-D1332D9EC5CB}" type="slidenum">
              <a:rPr lang="en-US" smtClean="0"/>
              <a:t>17</a:t>
            </a:fld>
            <a:endParaRPr lang="en-US"/>
          </a:p>
        </p:txBody>
      </p:sp>
    </p:spTree>
    <p:extLst>
      <p:ext uri="{BB962C8B-B14F-4D97-AF65-F5344CB8AC3E}">
        <p14:creationId xmlns:p14="http://schemas.microsoft.com/office/powerpoint/2010/main" val="441441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05CE627A-4AD3-49FF-9817-D1332D9EC5CB}" type="slidenum">
              <a:rPr lang="en-US" smtClean="0"/>
              <a:t>18</a:t>
            </a:fld>
            <a:endParaRPr lang="en-US"/>
          </a:p>
        </p:txBody>
      </p:sp>
    </p:spTree>
    <p:extLst>
      <p:ext uri="{BB962C8B-B14F-4D97-AF65-F5344CB8AC3E}">
        <p14:creationId xmlns:p14="http://schemas.microsoft.com/office/powerpoint/2010/main" val="1100875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05CE627A-4AD3-49FF-9817-D1332D9EC5CB}" type="slidenum">
              <a:rPr lang="en-US" smtClean="0"/>
              <a:t>19</a:t>
            </a:fld>
            <a:endParaRPr lang="en-US"/>
          </a:p>
        </p:txBody>
      </p:sp>
    </p:spTree>
    <p:extLst>
      <p:ext uri="{BB962C8B-B14F-4D97-AF65-F5344CB8AC3E}">
        <p14:creationId xmlns:p14="http://schemas.microsoft.com/office/powerpoint/2010/main" val="3670412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05CE627A-4AD3-49FF-9817-D1332D9EC5CB}" type="slidenum">
              <a:rPr lang="en-US" smtClean="0"/>
              <a:t>2</a:t>
            </a:fld>
            <a:endParaRPr lang="en-US"/>
          </a:p>
        </p:txBody>
      </p:sp>
    </p:spTree>
    <p:extLst>
      <p:ext uri="{BB962C8B-B14F-4D97-AF65-F5344CB8AC3E}">
        <p14:creationId xmlns:p14="http://schemas.microsoft.com/office/powerpoint/2010/main" val="1116145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B5B547-2A56-4390-B046-3C96CDC94B0B}" type="slidenum">
              <a:rPr lang="en-US" smtClean="0"/>
              <a:t>3</a:t>
            </a:fld>
            <a:endParaRPr lang="en-US"/>
          </a:p>
        </p:txBody>
      </p:sp>
    </p:spTree>
    <p:extLst>
      <p:ext uri="{BB962C8B-B14F-4D97-AF65-F5344CB8AC3E}">
        <p14:creationId xmlns:p14="http://schemas.microsoft.com/office/powerpoint/2010/main" val="1184076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05CE627A-4AD3-49FF-9817-D1332D9EC5CB}" type="slidenum">
              <a:rPr lang="en-US" smtClean="0"/>
              <a:t>4</a:t>
            </a:fld>
            <a:endParaRPr lang="en-US"/>
          </a:p>
        </p:txBody>
      </p:sp>
    </p:spTree>
    <p:extLst>
      <p:ext uri="{BB962C8B-B14F-4D97-AF65-F5344CB8AC3E}">
        <p14:creationId xmlns:p14="http://schemas.microsoft.com/office/powerpoint/2010/main" val="2665539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FEA78B-3328-80A1-E890-C59BFB0D44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77AB1E-0659-0A7F-F81C-E7C9CCDA4D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C5B1AA-5F93-CE2A-D2FB-A34D0B5404F7}"/>
              </a:ext>
            </a:extLst>
          </p:cNvPr>
          <p:cNvSpPr>
            <a:spLocks noGrp="1"/>
          </p:cNvSpPr>
          <p:nvPr>
            <p:ph type="body" idx="1"/>
          </p:nvPr>
        </p:nvSpPr>
        <p:spPr/>
        <p:txBody>
          <a:bodyPr/>
          <a:lstStyle/>
          <a:p>
            <a:pPr defTabSz="931042">
              <a:defRPr/>
            </a:pPr>
            <a:r>
              <a:rPr lang="fr-CA" dirty="0"/>
              <a:t>Cette présentation repose largement sur le document de principes suivant, préparé par la Société canadienne de pédiatrie :</a:t>
            </a:r>
          </a:p>
          <a:p>
            <a:pPr defTabSz="931042">
              <a:defRPr/>
            </a:pPr>
            <a:endParaRPr lang="fr-CA" dirty="0"/>
          </a:p>
          <a:p>
            <a:pPr marL="0" marR="0" lvl="0" indent="0" algn="l" defTabSz="931042" rtl="0" eaLnBrk="1" fontAlgn="auto" latinLnBrk="0" hangingPunct="1">
              <a:lnSpc>
                <a:spcPct val="100000"/>
              </a:lnSpc>
              <a:spcBef>
                <a:spcPts val="0"/>
              </a:spcBef>
              <a:spcAft>
                <a:spcPts val="0"/>
              </a:spcAft>
              <a:buClrTx/>
              <a:buSzTx/>
              <a:buFontTx/>
              <a:buNone/>
              <a:tabLst/>
              <a:defRPr/>
            </a:pPr>
            <a:r>
              <a:rPr lang="fr-CA" b="1" dirty="0"/>
              <a:t>Michelle Ponti; Société canadienne de pédiatrie, Groupe de travail sur la santé numérique. Le temps d’écran et les enfants d’âge préscolaire : la promotion de la santé et du développement dans un monde numérique. Le 24 novembre 2022 : </a:t>
            </a:r>
            <a:r>
              <a:rPr lang="fr-CA" sz="1200" b="1" u="sng" kern="1200" dirty="0">
                <a:solidFill>
                  <a:schemeClr val="tx1"/>
                </a:solidFill>
                <a:effectLst/>
                <a:latin typeface="+mn-lt"/>
                <a:ea typeface="+mn-ea"/>
                <a:cs typeface="+mn-cs"/>
                <a:hlinkClick r:id="rId3"/>
              </a:rPr>
              <a:t>https://cps.ca/fr/documents/position/le-temps-decran-et-les-enfants-dage-prescolaire</a:t>
            </a:r>
            <a:r>
              <a:rPr lang="fr-CA" sz="1200" b="1" u="sng"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E9566ED2-FF06-D740-4244-991764CC774B}"/>
              </a:ext>
            </a:extLst>
          </p:cNvPr>
          <p:cNvSpPr>
            <a:spLocks noGrp="1"/>
          </p:cNvSpPr>
          <p:nvPr>
            <p:ph type="sldNum" sz="quarter" idx="5"/>
          </p:nvPr>
        </p:nvSpPr>
        <p:spPr/>
        <p:txBody>
          <a:bodyPr/>
          <a:lstStyle/>
          <a:p>
            <a:fld id="{05CE627A-4AD3-49FF-9817-D1332D9EC5CB}" type="slidenum">
              <a:rPr lang="en-US" smtClean="0"/>
              <a:t>5</a:t>
            </a:fld>
            <a:endParaRPr lang="en-US"/>
          </a:p>
        </p:txBody>
      </p:sp>
    </p:spTree>
    <p:extLst>
      <p:ext uri="{BB962C8B-B14F-4D97-AF65-F5344CB8AC3E}">
        <p14:creationId xmlns:p14="http://schemas.microsoft.com/office/powerpoint/2010/main" val="926237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CE627A-4AD3-49FF-9817-D1332D9EC5CB}" type="slidenum">
              <a:rPr lang="en-US" smtClean="0"/>
              <a:t>6</a:t>
            </a:fld>
            <a:endParaRPr lang="en-US"/>
          </a:p>
        </p:txBody>
      </p:sp>
    </p:spTree>
    <p:extLst>
      <p:ext uri="{BB962C8B-B14F-4D97-AF65-F5344CB8AC3E}">
        <p14:creationId xmlns:p14="http://schemas.microsoft.com/office/powerpoint/2010/main" val="470885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5D452A-5D35-6CF3-5B3F-532CB9D379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05616F-2434-8425-49BF-C010F11E80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33E6C6-A1B8-D97A-35C0-5AD586F96E0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41F2AA7-322A-E12B-0F1E-F43E18B8123E}"/>
              </a:ext>
            </a:extLst>
          </p:cNvPr>
          <p:cNvSpPr>
            <a:spLocks noGrp="1"/>
          </p:cNvSpPr>
          <p:nvPr>
            <p:ph type="sldNum" sz="quarter" idx="5"/>
          </p:nvPr>
        </p:nvSpPr>
        <p:spPr/>
        <p:txBody>
          <a:bodyPr/>
          <a:lstStyle/>
          <a:p>
            <a:fld id="{05CE627A-4AD3-49FF-9817-D1332D9EC5CB}" type="slidenum">
              <a:rPr lang="en-US" smtClean="0"/>
              <a:t>7</a:t>
            </a:fld>
            <a:endParaRPr lang="en-US"/>
          </a:p>
        </p:txBody>
      </p:sp>
    </p:spTree>
    <p:extLst>
      <p:ext uri="{BB962C8B-B14F-4D97-AF65-F5344CB8AC3E}">
        <p14:creationId xmlns:p14="http://schemas.microsoft.com/office/powerpoint/2010/main" val="3900572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05CE627A-4AD3-49FF-9817-D1332D9EC5CB}" type="slidenum">
              <a:rPr lang="en-US" smtClean="0"/>
              <a:t>8</a:t>
            </a:fld>
            <a:endParaRPr lang="en-US"/>
          </a:p>
        </p:txBody>
      </p:sp>
    </p:spTree>
    <p:extLst>
      <p:ext uri="{BB962C8B-B14F-4D97-AF65-F5344CB8AC3E}">
        <p14:creationId xmlns:p14="http://schemas.microsoft.com/office/powerpoint/2010/main" val="2033746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1" dirty="0"/>
              <a:t>Référence :</a:t>
            </a:r>
            <a:r>
              <a:rPr lang="fr-CA" dirty="0"/>
              <a:t> Soins de nos enfants. </a:t>
            </a:r>
            <a:r>
              <a:rPr lang="en-US" sz="1200" b="0" i="0" kern="1200" dirty="0" err="1">
                <a:solidFill>
                  <a:schemeClr val="tx1"/>
                </a:solidFill>
                <a:effectLst/>
                <a:latin typeface="+mn-lt"/>
                <a:ea typeface="+mn-ea"/>
                <a:cs typeface="+mn-cs"/>
              </a:rPr>
              <a:t>Lisez</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parlez</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chantez</a:t>
            </a:r>
            <a:r>
              <a:rPr lang="en-US" sz="1200" b="0" i="0" kern="1200" dirty="0">
                <a:solidFill>
                  <a:schemeClr val="tx1"/>
                </a:solidFill>
                <a:effectLst/>
                <a:latin typeface="+mn-lt"/>
                <a:ea typeface="+mn-ea"/>
                <a:cs typeface="+mn-cs"/>
              </a:rPr>
              <a:t> à </a:t>
            </a:r>
            <a:r>
              <a:rPr lang="en-US" sz="1200" b="0" i="0" kern="1200" dirty="0" err="1">
                <a:solidFill>
                  <a:schemeClr val="tx1"/>
                </a:solidFill>
                <a:effectLst/>
                <a:latin typeface="+mn-lt"/>
                <a:ea typeface="+mn-ea"/>
                <a:cs typeface="+mn-cs"/>
              </a:rPr>
              <a:t>votre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bébé</a:t>
            </a:r>
            <a:r>
              <a:rPr lang="en-US" sz="1200" b="0" i="0" kern="1200" dirty="0">
                <a:solidFill>
                  <a:schemeClr val="tx1"/>
                </a:solidFill>
                <a:effectLst/>
                <a:latin typeface="+mn-lt"/>
                <a:ea typeface="+mn-ea"/>
                <a:cs typeface="+mn-cs"/>
              </a:rPr>
              <a:t> : comment les parents </a:t>
            </a:r>
            <a:r>
              <a:rPr lang="en-US" sz="1200" b="0" i="0" kern="1200" dirty="0" err="1">
                <a:solidFill>
                  <a:schemeClr val="tx1"/>
                </a:solidFill>
                <a:effectLst/>
                <a:latin typeface="+mn-lt"/>
                <a:ea typeface="+mn-ea"/>
                <a:cs typeface="+mn-cs"/>
              </a:rPr>
              <a:t>peuvent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promouvoir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l’alphabétisation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dès</a:t>
            </a:r>
            <a:r>
              <a:rPr lang="en-US" sz="1200" b="0" i="0" kern="1200" dirty="0">
                <a:solidFill>
                  <a:schemeClr val="tx1"/>
                </a:solidFill>
                <a:effectLst/>
                <a:latin typeface="+mn-lt"/>
                <a:ea typeface="+mn-ea"/>
                <a:cs typeface="+mn-cs"/>
              </a:rPr>
              <a:t> la naissance. Mars 2021. </a:t>
            </a:r>
            <a:r>
              <a:rPr lang="en-US" sz="1200" u="sng" kern="1200" dirty="0">
                <a:solidFill>
                  <a:schemeClr val="tx1"/>
                </a:solidFill>
                <a:effectLst/>
                <a:latin typeface="+mn-lt"/>
                <a:ea typeface="+mn-ea"/>
                <a:cs typeface="+mn-cs"/>
                <a:hlinkClick r:id="rId3"/>
              </a:rPr>
              <a:t>https://soinsdenosenfants.cps.ca/handouts/behavior-and-development/read_speak_sing_to_your_baby</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5CE627A-4AD3-49FF-9817-D1332D9EC5CB}" type="slidenum">
              <a:rPr lang="en-US" smtClean="0"/>
              <a:t>9</a:t>
            </a:fld>
            <a:endParaRPr lang="en-US"/>
          </a:p>
        </p:txBody>
      </p:sp>
    </p:spTree>
    <p:extLst>
      <p:ext uri="{BB962C8B-B14F-4D97-AF65-F5344CB8AC3E}">
        <p14:creationId xmlns:p14="http://schemas.microsoft.com/office/powerpoint/2010/main" val="1960587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D5D3A-358B-C07E-0D44-6ECADC9AA4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2FE9F57-98B5-05F7-8FDF-1976178F05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53A6F54-2A6B-034B-CE3A-BBE8453CF51B}"/>
              </a:ext>
            </a:extLst>
          </p:cNvPr>
          <p:cNvSpPr>
            <a:spLocks noGrp="1"/>
          </p:cNvSpPr>
          <p:nvPr>
            <p:ph type="dt" sz="half" idx="10"/>
          </p:nvPr>
        </p:nvSpPr>
        <p:spPr/>
        <p:txBody>
          <a:bodyPr/>
          <a:lstStyle/>
          <a:p>
            <a:fld id="{11DF2958-333B-4440-8089-761659CD8F58}" type="datetimeFigureOut">
              <a:rPr lang="en-US" smtClean="0"/>
              <a:t>7/3/2026</a:t>
            </a:fld>
            <a:endParaRPr lang="en-US"/>
          </a:p>
        </p:txBody>
      </p:sp>
      <p:sp>
        <p:nvSpPr>
          <p:cNvPr id="5" name="Footer Placeholder 4">
            <a:extLst>
              <a:ext uri="{FF2B5EF4-FFF2-40B4-BE49-F238E27FC236}">
                <a16:creationId xmlns:a16="http://schemas.microsoft.com/office/drawing/2014/main" id="{4B6DAE58-D4EC-5603-0B48-D2A057738D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E8BEFC-01A9-6ACF-93CF-8E45966CD7D2}"/>
              </a:ext>
            </a:extLst>
          </p:cNvPr>
          <p:cNvSpPr>
            <a:spLocks noGrp="1"/>
          </p:cNvSpPr>
          <p:nvPr>
            <p:ph type="sldNum" sz="quarter" idx="12"/>
          </p:nvPr>
        </p:nvSpPr>
        <p:spPr/>
        <p:txBody>
          <a:bodyPr/>
          <a:lstStyle/>
          <a:p>
            <a:fld id="{96AA2C06-341C-4A66-9BB3-8CF201A93033}" type="slidenum">
              <a:rPr lang="en-US" smtClean="0"/>
              <a:t>‹#›</a:t>
            </a:fld>
            <a:endParaRPr lang="en-US"/>
          </a:p>
        </p:txBody>
      </p:sp>
    </p:spTree>
    <p:extLst>
      <p:ext uri="{BB962C8B-B14F-4D97-AF65-F5344CB8AC3E}">
        <p14:creationId xmlns:p14="http://schemas.microsoft.com/office/powerpoint/2010/main" val="2325477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79A7A-00B0-D049-674D-09B71F23CCA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064344-8BC9-16B2-1C1B-74DECCB106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145394-16D8-4714-9F98-D6207AF3DBA2}"/>
              </a:ext>
            </a:extLst>
          </p:cNvPr>
          <p:cNvSpPr>
            <a:spLocks noGrp="1"/>
          </p:cNvSpPr>
          <p:nvPr>
            <p:ph type="dt" sz="half" idx="10"/>
          </p:nvPr>
        </p:nvSpPr>
        <p:spPr/>
        <p:txBody>
          <a:bodyPr/>
          <a:lstStyle/>
          <a:p>
            <a:fld id="{11DF2958-333B-4440-8089-761659CD8F58}" type="datetimeFigureOut">
              <a:rPr lang="en-US" smtClean="0"/>
              <a:t>7/3/2026</a:t>
            </a:fld>
            <a:endParaRPr lang="en-US"/>
          </a:p>
        </p:txBody>
      </p:sp>
      <p:sp>
        <p:nvSpPr>
          <p:cNvPr id="5" name="Footer Placeholder 4">
            <a:extLst>
              <a:ext uri="{FF2B5EF4-FFF2-40B4-BE49-F238E27FC236}">
                <a16:creationId xmlns:a16="http://schemas.microsoft.com/office/drawing/2014/main" id="{E18F8A48-5371-3B41-91AE-B3BF9A6CF4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C05B5F-B28B-A7E4-2B91-8A6EBA5659CE}"/>
              </a:ext>
            </a:extLst>
          </p:cNvPr>
          <p:cNvSpPr>
            <a:spLocks noGrp="1"/>
          </p:cNvSpPr>
          <p:nvPr>
            <p:ph type="sldNum" sz="quarter" idx="12"/>
          </p:nvPr>
        </p:nvSpPr>
        <p:spPr/>
        <p:txBody>
          <a:bodyPr/>
          <a:lstStyle/>
          <a:p>
            <a:fld id="{96AA2C06-341C-4A66-9BB3-8CF201A93033}" type="slidenum">
              <a:rPr lang="en-US" smtClean="0"/>
              <a:t>‹#›</a:t>
            </a:fld>
            <a:endParaRPr lang="en-US"/>
          </a:p>
        </p:txBody>
      </p:sp>
    </p:spTree>
    <p:extLst>
      <p:ext uri="{BB962C8B-B14F-4D97-AF65-F5344CB8AC3E}">
        <p14:creationId xmlns:p14="http://schemas.microsoft.com/office/powerpoint/2010/main" val="1353292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D81A82-5146-5BC8-B51F-081F7D61689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7FFF8D4-B74E-D132-79AF-5CC1D36EB4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1F7B06-F4D6-6A5A-E557-98904A528188}"/>
              </a:ext>
            </a:extLst>
          </p:cNvPr>
          <p:cNvSpPr>
            <a:spLocks noGrp="1"/>
          </p:cNvSpPr>
          <p:nvPr>
            <p:ph type="dt" sz="half" idx="10"/>
          </p:nvPr>
        </p:nvSpPr>
        <p:spPr/>
        <p:txBody>
          <a:bodyPr/>
          <a:lstStyle/>
          <a:p>
            <a:fld id="{11DF2958-333B-4440-8089-761659CD8F58}" type="datetimeFigureOut">
              <a:rPr lang="en-US" smtClean="0"/>
              <a:t>7/3/2026</a:t>
            </a:fld>
            <a:endParaRPr lang="en-US"/>
          </a:p>
        </p:txBody>
      </p:sp>
      <p:sp>
        <p:nvSpPr>
          <p:cNvPr id="5" name="Footer Placeholder 4">
            <a:extLst>
              <a:ext uri="{FF2B5EF4-FFF2-40B4-BE49-F238E27FC236}">
                <a16:creationId xmlns:a16="http://schemas.microsoft.com/office/drawing/2014/main" id="{A28FEB2D-32C2-C266-DA4C-D060D8C51D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862BC2-443F-D4A3-A549-DCAD4FB45A4A}"/>
              </a:ext>
            </a:extLst>
          </p:cNvPr>
          <p:cNvSpPr>
            <a:spLocks noGrp="1"/>
          </p:cNvSpPr>
          <p:nvPr>
            <p:ph type="sldNum" sz="quarter" idx="12"/>
          </p:nvPr>
        </p:nvSpPr>
        <p:spPr/>
        <p:txBody>
          <a:bodyPr/>
          <a:lstStyle/>
          <a:p>
            <a:fld id="{96AA2C06-341C-4A66-9BB3-8CF201A93033}" type="slidenum">
              <a:rPr lang="en-US" smtClean="0"/>
              <a:t>‹#›</a:t>
            </a:fld>
            <a:endParaRPr lang="en-US"/>
          </a:p>
        </p:txBody>
      </p:sp>
    </p:spTree>
    <p:extLst>
      <p:ext uri="{BB962C8B-B14F-4D97-AF65-F5344CB8AC3E}">
        <p14:creationId xmlns:p14="http://schemas.microsoft.com/office/powerpoint/2010/main" val="360860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E1AB6-CCAA-3901-1CEF-BA43C49050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C9F348-D4CA-25FC-A801-66CF0D1B49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DC2153-2B6F-9E83-3093-881707DC4CD6}"/>
              </a:ext>
            </a:extLst>
          </p:cNvPr>
          <p:cNvSpPr>
            <a:spLocks noGrp="1"/>
          </p:cNvSpPr>
          <p:nvPr>
            <p:ph type="dt" sz="half" idx="10"/>
          </p:nvPr>
        </p:nvSpPr>
        <p:spPr/>
        <p:txBody>
          <a:bodyPr/>
          <a:lstStyle/>
          <a:p>
            <a:fld id="{11DF2958-333B-4440-8089-761659CD8F58}" type="datetimeFigureOut">
              <a:rPr lang="en-US" smtClean="0"/>
              <a:t>7/3/2026</a:t>
            </a:fld>
            <a:endParaRPr lang="en-US"/>
          </a:p>
        </p:txBody>
      </p:sp>
      <p:sp>
        <p:nvSpPr>
          <p:cNvPr id="5" name="Footer Placeholder 4">
            <a:extLst>
              <a:ext uri="{FF2B5EF4-FFF2-40B4-BE49-F238E27FC236}">
                <a16:creationId xmlns:a16="http://schemas.microsoft.com/office/drawing/2014/main" id="{06B731AA-CD5B-2074-27B7-2C0EAE859D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D630EA-4800-83BC-0292-AADEFEF7C04B}"/>
              </a:ext>
            </a:extLst>
          </p:cNvPr>
          <p:cNvSpPr>
            <a:spLocks noGrp="1"/>
          </p:cNvSpPr>
          <p:nvPr>
            <p:ph type="sldNum" sz="quarter" idx="12"/>
          </p:nvPr>
        </p:nvSpPr>
        <p:spPr/>
        <p:txBody>
          <a:bodyPr/>
          <a:lstStyle/>
          <a:p>
            <a:fld id="{96AA2C06-341C-4A66-9BB3-8CF201A93033}" type="slidenum">
              <a:rPr lang="en-US" smtClean="0"/>
              <a:t>‹#›</a:t>
            </a:fld>
            <a:endParaRPr lang="en-US"/>
          </a:p>
        </p:txBody>
      </p:sp>
    </p:spTree>
    <p:extLst>
      <p:ext uri="{BB962C8B-B14F-4D97-AF65-F5344CB8AC3E}">
        <p14:creationId xmlns:p14="http://schemas.microsoft.com/office/powerpoint/2010/main" val="2517862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9366-FBA8-4925-1B36-888B393828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D625FD9-3087-BFE0-8A54-DC2103F968A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6BB4C5-1FE8-67B2-F7CE-F058639F67FA}"/>
              </a:ext>
            </a:extLst>
          </p:cNvPr>
          <p:cNvSpPr>
            <a:spLocks noGrp="1"/>
          </p:cNvSpPr>
          <p:nvPr>
            <p:ph type="dt" sz="half" idx="10"/>
          </p:nvPr>
        </p:nvSpPr>
        <p:spPr/>
        <p:txBody>
          <a:bodyPr/>
          <a:lstStyle/>
          <a:p>
            <a:fld id="{11DF2958-333B-4440-8089-761659CD8F58}" type="datetimeFigureOut">
              <a:rPr lang="en-US" smtClean="0"/>
              <a:t>7/3/2026</a:t>
            </a:fld>
            <a:endParaRPr lang="en-US"/>
          </a:p>
        </p:txBody>
      </p:sp>
      <p:sp>
        <p:nvSpPr>
          <p:cNvPr id="5" name="Footer Placeholder 4">
            <a:extLst>
              <a:ext uri="{FF2B5EF4-FFF2-40B4-BE49-F238E27FC236}">
                <a16:creationId xmlns:a16="http://schemas.microsoft.com/office/drawing/2014/main" id="{6BD6E681-92FC-F760-4D4D-C6C06F6038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E4049E-485A-9C2C-0C61-68EFBBD71FFD}"/>
              </a:ext>
            </a:extLst>
          </p:cNvPr>
          <p:cNvSpPr>
            <a:spLocks noGrp="1"/>
          </p:cNvSpPr>
          <p:nvPr>
            <p:ph type="sldNum" sz="quarter" idx="12"/>
          </p:nvPr>
        </p:nvSpPr>
        <p:spPr/>
        <p:txBody>
          <a:bodyPr/>
          <a:lstStyle/>
          <a:p>
            <a:fld id="{96AA2C06-341C-4A66-9BB3-8CF201A93033}" type="slidenum">
              <a:rPr lang="en-US" smtClean="0"/>
              <a:t>‹#›</a:t>
            </a:fld>
            <a:endParaRPr lang="en-US"/>
          </a:p>
        </p:txBody>
      </p:sp>
    </p:spTree>
    <p:extLst>
      <p:ext uri="{BB962C8B-B14F-4D97-AF65-F5344CB8AC3E}">
        <p14:creationId xmlns:p14="http://schemas.microsoft.com/office/powerpoint/2010/main" val="3115209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0DC36-BA87-42A8-1181-D5FC5361BB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05CCAD-7AB8-17FE-7BC6-002C61748CC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DB69A0-B2BB-0BF4-DED6-E84119EF1E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1D5C5D-C360-8355-7BEC-50C62A38834E}"/>
              </a:ext>
            </a:extLst>
          </p:cNvPr>
          <p:cNvSpPr>
            <a:spLocks noGrp="1"/>
          </p:cNvSpPr>
          <p:nvPr>
            <p:ph type="dt" sz="half" idx="10"/>
          </p:nvPr>
        </p:nvSpPr>
        <p:spPr/>
        <p:txBody>
          <a:bodyPr/>
          <a:lstStyle/>
          <a:p>
            <a:fld id="{11DF2958-333B-4440-8089-761659CD8F58}" type="datetimeFigureOut">
              <a:rPr lang="en-US" smtClean="0"/>
              <a:t>7/3/2026</a:t>
            </a:fld>
            <a:endParaRPr lang="en-US"/>
          </a:p>
        </p:txBody>
      </p:sp>
      <p:sp>
        <p:nvSpPr>
          <p:cNvPr id="6" name="Footer Placeholder 5">
            <a:extLst>
              <a:ext uri="{FF2B5EF4-FFF2-40B4-BE49-F238E27FC236}">
                <a16:creationId xmlns:a16="http://schemas.microsoft.com/office/drawing/2014/main" id="{51088532-EB6E-2658-175A-F6E943BEFE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9E6BBF-495A-DF6B-B557-1A8E60A46557}"/>
              </a:ext>
            </a:extLst>
          </p:cNvPr>
          <p:cNvSpPr>
            <a:spLocks noGrp="1"/>
          </p:cNvSpPr>
          <p:nvPr>
            <p:ph type="sldNum" sz="quarter" idx="12"/>
          </p:nvPr>
        </p:nvSpPr>
        <p:spPr/>
        <p:txBody>
          <a:bodyPr/>
          <a:lstStyle/>
          <a:p>
            <a:fld id="{96AA2C06-341C-4A66-9BB3-8CF201A93033}" type="slidenum">
              <a:rPr lang="en-US" smtClean="0"/>
              <a:t>‹#›</a:t>
            </a:fld>
            <a:endParaRPr lang="en-US"/>
          </a:p>
        </p:txBody>
      </p:sp>
    </p:spTree>
    <p:extLst>
      <p:ext uri="{BB962C8B-B14F-4D97-AF65-F5344CB8AC3E}">
        <p14:creationId xmlns:p14="http://schemas.microsoft.com/office/powerpoint/2010/main" val="25441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23FC2-F02E-2722-58CE-F62387DF37E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B98C31-B0DA-2230-EEC7-5FF804FA26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7FD5CA-6602-F7C5-14EA-025C07ECEE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B0F0A9-1467-FAAE-8120-EA66C08EBC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FC9B6E-A20B-6547-977F-383D3AFE4A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A4D6727-CE4C-3A81-D4C0-38F5476F3DB5}"/>
              </a:ext>
            </a:extLst>
          </p:cNvPr>
          <p:cNvSpPr>
            <a:spLocks noGrp="1"/>
          </p:cNvSpPr>
          <p:nvPr>
            <p:ph type="dt" sz="half" idx="10"/>
          </p:nvPr>
        </p:nvSpPr>
        <p:spPr/>
        <p:txBody>
          <a:bodyPr/>
          <a:lstStyle/>
          <a:p>
            <a:fld id="{11DF2958-333B-4440-8089-761659CD8F58}" type="datetimeFigureOut">
              <a:rPr lang="en-US" smtClean="0"/>
              <a:t>7/3/2026</a:t>
            </a:fld>
            <a:endParaRPr lang="en-US"/>
          </a:p>
        </p:txBody>
      </p:sp>
      <p:sp>
        <p:nvSpPr>
          <p:cNvPr id="8" name="Footer Placeholder 7">
            <a:extLst>
              <a:ext uri="{FF2B5EF4-FFF2-40B4-BE49-F238E27FC236}">
                <a16:creationId xmlns:a16="http://schemas.microsoft.com/office/drawing/2014/main" id="{F55C1A95-ACC7-481B-CA85-3AF58E017D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2570B97-8326-373D-86C3-2BC09374B041}"/>
              </a:ext>
            </a:extLst>
          </p:cNvPr>
          <p:cNvSpPr>
            <a:spLocks noGrp="1"/>
          </p:cNvSpPr>
          <p:nvPr>
            <p:ph type="sldNum" sz="quarter" idx="12"/>
          </p:nvPr>
        </p:nvSpPr>
        <p:spPr/>
        <p:txBody>
          <a:bodyPr/>
          <a:lstStyle/>
          <a:p>
            <a:fld id="{96AA2C06-341C-4A66-9BB3-8CF201A93033}" type="slidenum">
              <a:rPr lang="en-US" smtClean="0"/>
              <a:t>‹#›</a:t>
            </a:fld>
            <a:endParaRPr lang="en-US"/>
          </a:p>
        </p:txBody>
      </p:sp>
    </p:spTree>
    <p:extLst>
      <p:ext uri="{BB962C8B-B14F-4D97-AF65-F5344CB8AC3E}">
        <p14:creationId xmlns:p14="http://schemas.microsoft.com/office/powerpoint/2010/main" val="3635261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7189D-9151-F1EA-BE99-D4624FDA7C7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9337AAA-443B-E306-7774-9A0ECE57AF11}"/>
              </a:ext>
            </a:extLst>
          </p:cNvPr>
          <p:cNvSpPr>
            <a:spLocks noGrp="1"/>
          </p:cNvSpPr>
          <p:nvPr>
            <p:ph type="dt" sz="half" idx="10"/>
          </p:nvPr>
        </p:nvSpPr>
        <p:spPr/>
        <p:txBody>
          <a:bodyPr/>
          <a:lstStyle/>
          <a:p>
            <a:fld id="{11DF2958-333B-4440-8089-761659CD8F58}" type="datetimeFigureOut">
              <a:rPr lang="en-US" smtClean="0"/>
              <a:t>7/3/2026</a:t>
            </a:fld>
            <a:endParaRPr lang="en-US"/>
          </a:p>
        </p:txBody>
      </p:sp>
      <p:sp>
        <p:nvSpPr>
          <p:cNvPr id="4" name="Footer Placeholder 3">
            <a:extLst>
              <a:ext uri="{FF2B5EF4-FFF2-40B4-BE49-F238E27FC236}">
                <a16:creationId xmlns:a16="http://schemas.microsoft.com/office/drawing/2014/main" id="{3D9F1F50-3277-7F76-E2BD-C0F03E1F23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756C61-F4A2-6111-9FFE-D4E2B489EA63}"/>
              </a:ext>
            </a:extLst>
          </p:cNvPr>
          <p:cNvSpPr>
            <a:spLocks noGrp="1"/>
          </p:cNvSpPr>
          <p:nvPr>
            <p:ph type="sldNum" sz="quarter" idx="12"/>
          </p:nvPr>
        </p:nvSpPr>
        <p:spPr/>
        <p:txBody>
          <a:bodyPr/>
          <a:lstStyle/>
          <a:p>
            <a:fld id="{96AA2C06-341C-4A66-9BB3-8CF201A93033}" type="slidenum">
              <a:rPr lang="en-US" smtClean="0"/>
              <a:t>‹#›</a:t>
            </a:fld>
            <a:endParaRPr lang="en-US"/>
          </a:p>
        </p:txBody>
      </p:sp>
    </p:spTree>
    <p:extLst>
      <p:ext uri="{BB962C8B-B14F-4D97-AF65-F5344CB8AC3E}">
        <p14:creationId xmlns:p14="http://schemas.microsoft.com/office/powerpoint/2010/main" val="2148540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E97C5B-48D6-ABF6-C491-A418D96D9E7D}"/>
              </a:ext>
            </a:extLst>
          </p:cNvPr>
          <p:cNvSpPr>
            <a:spLocks noGrp="1"/>
          </p:cNvSpPr>
          <p:nvPr>
            <p:ph type="dt" sz="half" idx="10"/>
          </p:nvPr>
        </p:nvSpPr>
        <p:spPr/>
        <p:txBody>
          <a:bodyPr/>
          <a:lstStyle/>
          <a:p>
            <a:fld id="{11DF2958-333B-4440-8089-761659CD8F58}" type="datetimeFigureOut">
              <a:rPr lang="en-US" smtClean="0"/>
              <a:t>7/3/2026</a:t>
            </a:fld>
            <a:endParaRPr lang="en-US"/>
          </a:p>
        </p:txBody>
      </p:sp>
      <p:sp>
        <p:nvSpPr>
          <p:cNvPr id="3" name="Footer Placeholder 2">
            <a:extLst>
              <a:ext uri="{FF2B5EF4-FFF2-40B4-BE49-F238E27FC236}">
                <a16:creationId xmlns:a16="http://schemas.microsoft.com/office/drawing/2014/main" id="{FEE63FAD-13F5-C940-7D77-23FA7B7675A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B8AE47E-1F7A-A04A-37D0-869E2C6D98FA}"/>
              </a:ext>
            </a:extLst>
          </p:cNvPr>
          <p:cNvSpPr>
            <a:spLocks noGrp="1"/>
          </p:cNvSpPr>
          <p:nvPr>
            <p:ph type="sldNum" sz="quarter" idx="12"/>
          </p:nvPr>
        </p:nvSpPr>
        <p:spPr/>
        <p:txBody>
          <a:bodyPr/>
          <a:lstStyle/>
          <a:p>
            <a:fld id="{96AA2C06-341C-4A66-9BB3-8CF201A93033}" type="slidenum">
              <a:rPr lang="en-US" smtClean="0"/>
              <a:t>‹#›</a:t>
            </a:fld>
            <a:endParaRPr lang="en-US"/>
          </a:p>
        </p:txBody>
      </p:sp>
    </p:spTree>
    <p:extLst>
      <p:ext uri="{BB962C8B-B14F-4D97-AF65-F5344CB8AC3E}">
        <p14:creationId xmlns:p14="http://schemas.microsoft.com/office/powerpoint/2010/main" val="133732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61E4C-C0C5-FA9B-CFE0-5D4C1CD29D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7945DD-4D08-CA7E-4915-253D8FDB0D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AE72C9-6199-B7CC-C35D-8967674DE8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D267CF-C5E4-99EF-F694-6400D0D50F0F}"/>
              </a:ext>
            </a:extLst>
          </p:cNvPr>
          <p:cNvSpPr>
            <a:spLocks noGrp="1"/>
          </p:cNvSpPr>
          <p:nvPr>
            <p:ph type="dt" sz="half" idx="10"/>
          </p:nvPr>
        </p:nvSpPr>
        <p:spPr/>
        <p:txBody>
          <a:bodyPr/>
          <a:lstStyle/>
          <a:p>
            <a:fld id="{11DF2958-333B-4440-8089-761659CD8F58}" type="datetimeFigureOut">
              <a:rPr lang="en-US" smtClean="0"/>
              <a:t>7/3/2026</a:t>
            </a:fld>
            <a:endParaRPr lang="en-US"/>
          </a:p>
        </p:txBody>
      </p:sp>
      <p:sp>
        <p:nvSpPr>
          <p:cNvPr id="6" name="Footer Placeholder 5">
            <a:extLst>
              <a:ext uri="{FF2B5EF4-FFF2-40B4-BE49-F238E27FC236}">
                <a16:creationId xmlns:a16="http://schemas.microsoft.com/office/drawing/2014/main" id="{0981695A-C37B-A07C-25FF-33C91C3003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2995D6-CA79-3FDB-098E-A32992B687D2}"/>
              </a:ext>
            </a:extLst>
          </p:cNvPr>
          <p:cNvSpPr>
            <a:spLocks noGrp="1"/>
          </p:cNvSpPr>
          <p:nvPr>
            <p:ph type="sldNum" sz="quarter" idx="12"/>
          </p:nvPr>
        </p:nvSpPr>
        <p:spPr/>
        <p:txBody>
          <a:bodyPr/>
          <a:lstStyle/>
          <a:p>
            <a:fld id="{96AA2C06-341C-4A66-9BB3-8CF201A93033}" type="slidenum">
              <a:rPr lang="en-US" smtClean="0"/>
              <a:t>‹#›</a:t>
            </a:fld>
            <a:endParaRPr lang="en-US"/>
          </a:p>
        </p:txBody>
      </p:sp>
    </p:spTree>
    <p:extLst>
      <p:ext uri="{BB962C8B-B14F-4D97-AF65-F5344CB8AC3E}">
        <p14:creationId xmlns:p14="http://schemas.microsoft.com/office/powerpoint/2010/main" val="1680143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AEDB3-298D-9334-2A5C-9850414B61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3D75A5C-C0CD-2DB3-F299-6062F30445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7877470-3475-C4D7-01B9-64B975A573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A2CFF9-ED37-4738-5384-2BD4C54F540A}"/>
              </a:ext>
            </a:extLst>
          </p:cNvPr>
          <p:cNvSpPr>
            <a:spLocks noGrp="1"/>
          </p:cNvSpPr>
          <p:nvPr>
            <p:ph type="dt" sz="half" idx="10"/>
          </p:nvPr>
        </p:nvSpPr>
        <p:spPr/>
        <p:txBody>
          <a:bodyPr/>
          <a:lstStyle/>
          <a:p>
            <a:fld id="{11DF2958-333B-4440-8089-761659CD8F58}" type="datetimeFigureOut">
              <a:rPr lang="en-US" smtClean="0"/>
              <a:t>7/3/2026</a:t>
            </a:fld>
            <a:endParaRPr lang="en-US"/>
          </a:p>
        </p:txBody>
      </p:sp>
      <p:sp>
        <p:nvSpPr>
          <p:cNvPr id="6" name="Footer Placeholder 5">
            <a:extLst>
              <a:ext uri="{FF2B5EF4-FFF2-40B4-BE49-F238E27FC236}">
                <a16:creationId xmlns:a16="http://schemas.microsoft.com/office/drawing/2014/main" id="{4D97EF5A-BB4C-A0B2-29B6-50E82D7595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362D6F-7A16-770A-96D7-663DB3C89A01}"/>
              </a:ext>
            </a:extLst>
          </p:cNvPr>
          <p:cNvSpPr>
            <a:spLocks noGrp="1"/>
          </p:cNvSpPr>
          <p:nvPr>
            <p:ph type="sldNum" sz="quarter" idx="12"/>
          </p:nvPr>
        </p:nvSpPr>
        <p:spPr/>
        <p:txBody>
          <a:bodyPr/>
          <a:lstStyle/>
          <a:p>
            <a:fld id="{96AA2C06-341C-4A66-9BB3-8CF201A93033}" type="slidenum">
              <a:rPr lang="en-US" smtClean="0"/>
              <a:t>‹#›</a:t>
            </a:fld>
            <a:endParaRPr lang="en-US"/>
          </a:p>
        </p:txBody>
      </p:sp>
    </p:spTree>
    <p:extLst>
      <p:ext uri="{BB962C8B-B14F-4D97-AF65-F5344CB8AC3E}">
        <p14:creationId xmlns:p14="http://schemas.microsoft.com/office/powerpoint/2010/main" val="988153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C08514-19F1-355C-2BF6-42B1DBF9CB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4C7874-8F10-640F-5F62-ADA9962F4A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4DF7F9-5DEA-5484-CC8E-382570E3BA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1DF2958-333B-4440-8089-761659CD8F58}" type="datetimeFigureOut">
              <a:rPr lang="en-US" smtClean="0"/>
              <a:t>7/3/2026</a:t>
            </a:fld>
            <a:endParaRPr lang="en-US"/>
          </a:p>
        </p:txBody>
      </p:sp>
      <p:sp>
        <p:nvSpPr>
          <p:cNvPr id="5" name="Footer Placeholder 4">
            <a:extLst>
              <a:ext uri="{FF2B5EF4-FFF2-40B4-BE49-F238E27FC236}">
                <a16:creationId xmlns:a16="http://schemas.microsoft.com/office/drawing/2014/main" id="{C1AAA697-CFD6-84AB-66C4-E8D3860857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9711704-6D07-AF95-F2D7-019C4DD31B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6AA2C06-341C-4A66-9BB3-8CF201A93033}" type="slidenum">
              <a:rPr lang="en-US" smtClean="0"/>
              <a:t>‹#›</a:t>
            </a:fld>
            <a:endParaRPr lang="en-US"/>
          </a:p>
        </p:txBody>
      </p:sp>
    </p:spTree>
    <p:extLst>
      <p:ext uri="{BB962C8B-B14F-4D97-AF65-F5344CB8AC3E}">
        <p14:creationId xmlns:p14="http://schemas.microsoft.com/office/powerpoint/2010/main" val="246260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xml"/><Relationship Id="rId7" Type="http://schemas.openxmlformats.org/officeDocument/2006/relationships/image" Target="../media/image1.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tags" Target="../tags/tag54.xml"/><Relationship Id="rId7" Type="http://schemas.openxmlformats.org/officeDocument/2006/relationships/notesSlide" Target="../notesSlides/notesSlide10.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tags" Target="../tags/tag55.xml"/></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59.xml"/><Relationship Id="rId7" Type="http://schemas.openxmlformats.org/officeDocument/2006/relationships/notesSlide" Target="../notesSlides/notesSlide11.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slideLayout" Target="../slideLayouts/slideLayout2.xml"/><Relationship Id="rId5" Type="http://schemas.openxmlformats.org/officeDocument/2006/relationships/tags" Target="../tags/tag61.xml"/><Relationship Id="rId4" Type="http://schemas.openxmlformats.org/officeDocument/2006/relationships/tags" Target="../tags/tag60.xml"/></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64.xml"/><Relationship Id="rId7" Type="http://schemas.openxmlformats.org/officeDocument/2006/relationships/notesSlide" Target="../notesSlides/notesSlide12.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slideLayout" Target="../slideLayouts/slideLayout2.xml"/><Relationship Id="rId5" Type="http://schemas.openxmlformats.org/officeDocument/2006/relationships/tags" Target="../tags/tag66.xml"/><Relationship Id="rId4" Type="http://schemas.openxmlformats.org/officeDocument/2006/relationships/tags" Target="../tags/tag65.xml"/></Relationships>
</file>

<file path=ppt/slides/_rels/slide13.xml.rels><?xml version="1.0" encoding="UTF-8" standalone="yes"?>
<Relationships xmlns="http://schemas.openxmlformats.org/package/2006/relationships"><Relationship Id="rId8" Type="http://schemas.openxmlformats.org/officeDocument/2006/relationships/hyperlink" Target="https://soinsdenosenfants.cps.ca/handouts/behavior-and-development/positive-discipline-for-young-children" TargetMode="External"/><Relationship Id="rId3" Type="http://schemas.openxmlformats.org/officeDocument/2006/relationships/tags" Target="../tags/tag69.xml"/><Relationship Id="rId7" Type="http://schemas.openxmlformats.org/officeDocument/2006/relationships/notesSlide" Target="../notesSlides/notesSlide13.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slideLayout" Target="../slideLayouts/slideLayout2.xml"/><Relationship Id="rId5" Type="http://schemas.openxmlformats.org/officeDocument/2006/relationships/tags" Target="../tags/tag71.xml"/><Relationship Id="rId4" Type="http://schemas.openxmlformats.org/officeDocument/2006/relationships/tags" Target="../tags/tag70.xml"/><Relationship Id="rId9"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image" Target="../media/image10.png"/><Relationship Id="rId4" Type="http://schemas.openxmlformats.org/officeDocument/2006/relationships/tags" Target="../tags/tag75.xml"/><Relationship Id="rId9"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81.xml"/><Relationship Id="rId7" Type="http://schemas.openxmlformats.org/officeDocument/2006/relationships/notesSlide" Target="../notesSlides/notesSlide15.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slideLayout" Target="../slideLayouts/slideLayout2.xml"/><Relationship Id="rId5" Type="http://schemas.openxmlformats.org/officeDocument/2006/relationships/tags" Target="../tags/tag83.xml"/><Relationship Id="rId4" Type="http://schemas.openxmlformats.org/officeDocument/2006/relationships/tags" Target="../tags/tag82.xml"/></Relationships>
</file>

<file path=ppt/slides/_rels/slide16.xml.rels><?xml version="1.0" encoding="UTF-8" standalone="yes"?>
<Relationships xmlns="http://schemas.openxmlformats.org/package/2006/relationships"><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notesSlide" Target="../notesSlides/notesSlide17.xml"/><Relationship Id="rId5" Type="http://schemas.openxmlformats.org/officeDocument/2006/relationships/slideLayout" Target="../slideLayouts/slideLayout2.xml"/><Relationship Id="rId4" Type="http://schemas.openxmlformats.org/officeDocument/2006/relationships/tags" Target="../tags/tag90.xml"/></Relationships>
</file>

<file path=ppt/slides/_rels/slide18.xml.rels><?xml version="1.0" encoding="UTF-8" standalone="yes"?>
<Relationships xmlns="http://schemas.openxmlformats.org/package/2006/relationships"><Relationship Id="rId3" Type="http://schemas.openxmlformats.org/officeDocument/2006/relationships/tags" Target="../tags/tag93.xml"/><Relationship Id="rId7" Type="http://schemas.openxmlformats.org/officeDocument/2006/relationships/notesSlide" Target="../notesSlides/notesSlide18.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slideLayout" Target="../slideLayouts/slideLayout2.xml"/><Relationship Id="rId5" Type="http://schemas.openxmlformats.org/officeDocument/2006/relationships/tags" Target="../tags/tag95.xml"/><Relationship Id="rId4" Type="http://schemas.openxmlformats.org/officeDocument/2006/relationships/tags" Target="../tags/tag94.xml"/></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19.xml"/><Relationship Id="rId3" Type="http://schemas.openxmlformats.org/officeDocument/2006/relationships/tags" Target="../tags/tag98.xml"/><Relationship Id="rId7" Type="http://schemas.openxmlformats.org/officeDocument/2006/relationships/slideLayout" Target="../slideLayouts/slideLayout2.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image" Target="../media/image1.png"/><Relationship Id="rId5" Type="http://schemas.openxmlformats.org/officeDocument/2006/relationships/tags" Target="../tags/tag100.xml"/><Relationship Id="rId10" Type="http://schemas.openxmlformats.org/officeDocument/2006/relationships/image" Target="../media/image2.png"/><Relationship Id="rId4" Type="http://schemas.openxmlformats.org/officeDocument/2006/relationships/tags" Target="../tags/tag99.xml"/><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7.xml"/><Relationship Id="rId7" Type="http://schemas.openxmlformats.org/officeDocument/2006/relationships/notesSlide" Target="../notesSlides/notesSlide2.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slideLayout" Target="../slideLayouts/slideLayout7.xml"/><Relationship Id="rId5" Type="http://schemas.openxmlformats.org/officeDocument/2006/relationships/tags" Target="../tags/tag9.xml"/><Relationship Id="rId4" Type="http://schemas.openxmlformats.org/officeDocument/2006/relationships/tags" Target="../tags/tag8.xml"/><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hyperlink" Target="http://www.saineutilisationdesecrans.cps.ca/" TargetMode="External"/><Relationship Id="rId3" Type="http://schemas.openxmlformats.org/officeDocument/2006/relationships/tags" Target="../tags/tag12.xml"/><Relationship Id="rId7" Type="http://schemas.openxmlformats.org/officeDocument/2006/relationships/notesSlide" Target="../notesSlides/notesSlide3.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slideLayout" Target="../slideLayouts/slideLayout7.xml"/><Relationship Id="rId5" Type="http://schemas.openxmlformats.org/officeDocument/2006/relationships/tags" Target="../tags/tag14.xml"/><Relationship Id="rId4" Type="http://schemas.openxmlformats.org/officeDocument/2006/relationships/tags" Target="../tags/tag13.xml"/><Relationship Id="rId9" Type="http://schemas.openxmlformats.org/officeDocument/2006/relationships/hyperlink" Target="https://cps.ca/fr/documents/position/le-temps-decran-et-les-enfants-dage-prescolaire"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7.xml"/><Relationship Id="rId7" Type="http://schemas.openxmlformats.org/officeDocument/2006/relationships/notesSlide" Target="../notesSlides/notesSlide4.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slideLayout" Target="../slideLayouts/slideLayout2.xml"/><Relationship Id="rId5" Type="http://schemas.openxmlformats.org/officeDocument/2006/relationships/tags" Target="../tags/tag19.xml"/><Relationship Id="rId4" Type="http://schemas.openxmlformats.org/officeDocument/2006/relationships/tags" Target="../tags/tag18.xml"/></Relationships>
</file>

<file path=ppt/slides/_rels/slide5.xml.rels><?xml version="1.0" encoding="UTF-8" standalone="yes"?>
<Relationships xmlns="http://schemas.openxmlformats.org/package/2006/relationships"><Relationship Id="rId8" Type="http://schemas.openxmlformats.org/officeDocument/2006/relationships/tags" Target="../tags/tag27.xml"/><Relationship Id="rId3" Type="http://schemas.openxmlformats.org/officeDocument/2006/relationships/tags" Target="../tags/tag22.xml"/><Relationship Id="rId7" Type="http://schemas.openxmlformats.org/officeDocument/2006/relationships/tags" Target="../tags/tag26.xml"/><Relationship Id="rId12" Type="http://schemas.openxmlformats.org/officeDocument/2006/relationships/image" Target="../media/image4.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hyperlink" Target="https://cps.ca/fr/documents/position/le-temps-decran-et-les-enfants-dage-prescolaire" TargetMode="External"/><Relationship Id="rId5" Type="http://schemas.openxmlformats.org/officeDocument/2006/relationships/tags" Target="../tags/tag24.xml"/><Relationship Id="rId10" Type="http://schemas.openxmlformats.org/officeDocument/2006/relationships/notesSlide" Target="../notesSlides/notesSlide5.xml"/><Relationship Id="rId4" Type="http://schemas.openxmlformats.org/officeDocument/2006/relationships/tags" Target="../tags/tag23.xml"/><Relationship Id="rId9"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notesSlide" Target="../notesSlides/notesSlide6.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Layout" Target="../slideLayouts/slideLayout2.xml"/><Relationship Id="rId5" Type="http://schemas.openxmlformats.org/officeDocument/2006/relationships/tags" Target="../tags/tag32.xml"/><Relationship Id="rId4" Type="http://schemas.openxmlformats.org/officeDocument/2006/relationships/tags" Target="../tags/tag31.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35.xml"/><Relationship Id="rId7" Type="http://schemas.openxmlformats.org/officeDocument/2006/relationships/tags" Target="../tags/tag39.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5" Type="http://schemas.openxmlformats.org/officeDocument/2006/relationships/tags" Target="../tags/tag37.xml"/><Relationship Id="rId10" Type="http://schemas.openxmlformats.org/officeDocument/2006/relationships/image" Target="../media/image5.jpeg"/><Relationship Id="rId4" Type="http://schemas.openxmlformats.org/officeDocument/2006/relationships/tags" Target="../tags/tag36.xml"/><Relationship Id="rId9"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notesSlide" Target="../notesSlides/notesSlide8.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slideLayout" Target="../slideLayouts/slideLayout2.xml"/><Relationship Id="rId5" Type="http://schemas.openxmlformats.org/officeDocument/2006/relationships/tags" Target="../tags/tag44.xml"/><Relationship Id="rId4" Type="http://schemas.openxmlformats.org/officeDocument/2006/relationships/tags" Target="../tags/tag43.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47.xml"/><Relationship Id="rId7" Type="http://schemas.openxmlformats.org/officeDocument/2006/relationships/tags" Target="../tags/tag51.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11" Type="http://schemas.openxmlformats.org/officeDocument/2006/relationships/hyperlink" Target="https://soinsdenosenfants.cps.ca/handouts/behavior-and-development/screen-time-and-young-children" TargetMode="External"/><Relationship Id="rId5" Type="http://schemas.openxmlformats.org/officeDocument/2006/relationships/tags" Target="../tags/tag49.xml"/><Relationship Id="rId10" Type="http://schemas.openxmlformats.org/officeDocument/2006/relationships/image" Target="../media/image6.png"/><Relationship Id="rId4" Type="http://schemas.openxmlformats.org/officeDocument/2006/relationships/tags" Target="../tags/tag48.xml"/><Relationship Id="rId9"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9BB694D-3C7A-D762-63DF-D3A46B14F767}"/>
              </a:ext>
            </a:extLst>
          </p:cNvPr>
          <p:cNvSpPr>
            <a:spLocks noGrp="1"/>
          </p:cNvSpPr>
          <p:nvPr>
            <p:ph type="title"/>
            <p:custDataLst>
              <p:tags r:id="rId1"/>
            </p:custDataLst>
          </p:nvPr>
        </p:nvSpPr>
        <p:spPr>
          <a:xfrm>
            <a:off x="1247513" y="2078285"/>
            <a:ext cx="10944487" cy="1325563"/>
          </a:xfrm>
        </p:spPr>
        <p:txBody>
          <a:bodyPr>
            <a:noAutofit/>
          </a:bodyPr>
          <a:lstStyle/>
          <a:p>
            <a:pPr algn="ctr"/>
            <a:r>
              <a:rPr lang="fr-CA" sz="5000" b="1" noProof="0" dirty="0"/>
              <a:t>Les effets de l’utilisation des écrans</a:t>
            </a:r>
            <a:br>
              <a:rPr lang="fr-CA" sz="5000" b="1" noProof="0" dirty="0"/>
            </a:br>
            <a:r>
              <a:rPr lang="fr-CA" sz="5000" b="1" noProof="0" dirty="0"/>
              <a:t>sur la santé </a:t>
            </a:r>
            <a:r>
              <a:rPr lang="fr-CA" sz="5000" b="1" dirty="0"/>
              <a:t>et le développement pendant la petite enfance</a:t>
            </a:r>
            <a:endParaRPr lang="fr-CA" sz="5000" b="1" noProof="0" dirty="0"/>
          </a:p>
        </p:txBody>
      </p:sp>
      <p:grpSp>
        <p:nvGrpSpPr>
          <p:cNvPr id="23" name="Group 22">
            <a:extLst>
              <a:ext uri="{FF2B5EF4-FFF2-40B4-BE49-F238E27FC236}">
                <a16:creationId xmlns:a16="http://schemas.microsoft.com/office/drawing/2014/main" id="{A98040E5-3388-8B51-BA12-58AD2B26579A}"/>
              </a:ext>
            </a:extLst>
          </p:cNvPr>
          <p:cNvGrpSpPr>
            <a:grpSpLocks noChangeAspect="1"/>
          </p:cNvGrpSpPr>
          <p:nvPr>
            <p:custDataLst>
              <p:tags r:id="rId2"/>
            </p:custDataLst>
          </p:nvPr>
        </p:nvGrpSpPr>
        <p:grpSpPr>
          <a:xfrm rot="10800000">
            <a:off x="762872" y="0"/>
            <a:ext cx="484640" cy="6858000"/>
            <a:chOff x="0" y="0"/>
            <a:chExt cx="1821786" cy="13716000"/>
          </a:xfrm>
        </p:grpSpPr>
        <p:grpSp>
          <p:nvGrpSpPr>
            <p:cNvPr id="24" name="Group 23">
              <a:extLst>
                <a:ext uri="{FF2B5EF4-FFF2-40B4-BE49-F238E27FC236}">
                  <a16:creationId xmlns:a16="http://schemas.microsoft.com/office/drawing/2014/main" id="{501C4575-8766-0076-F252-3FCC4F79A5C6}"/>
                </a:ext>
              </a:extLst>
            </p:cNvPr>
            <p:cNvGrpSpPr/>
            <p:nvPr/>
          </p:nvGrpSpPr>
          <p:grpSpPr>
            <a:xfrm>
              <a:off x="0" y="0"/>
              <a:ext cx="378594" cy="13716000"/>
              <a:chOff x="0" y="0"/>
              <a:chExt cx="91534" cy="3316173"/>
            </a:xfrm>
          </p:grpSpPr>
          <p:sp>
            <p:nvSpPr>
              <p:cNvPr id="29" name="Freeform 4">
                <a:extLst>
                  <a:ext uri="{FF2B5EF4-FFF2-40B4-BE49-F238E27FC236}">
                    <a16:creationId xmlns:a16="http://schemas.microsoft.com/office/drawing/2014/main" id="{FA89783E-D674-F20E-D1E8-1B7B25CDA3AD}"/>
                  </a:ext>
                </a:extLst>
              </p:cNvPr>
              <p:cNvSpPr/>
              <p:nvPr/>
            </p:nvSpPr>
            <p:spPr>
              <a:xfrm>
                <a:off x="0" y="0"/>
                <a:ext cx="91534" cy="3316173"/>
              </a:xfrm>
              <a:custGeom>
                <a:avLst/>
                <a:gdLst/>
                <a:ahLst/>
                <a:cxnLst/>
                <a:rect l="l" t="t" r="r" b="b"/>
                <a:pathLst>
                  <a:path w="91534" h="3316173">
                    <a:moveTo>
                      <a:pt x="0" y="0"/>
                    </a:moveTo>
                    <a:lnTo>
                      <a:pt x="91534" y="0"/>
                    </a:lnTo>
                    <a:lnTo>
                      <a:pt x="91534" y="3316173"/>
                    </a:lnTo>
                    <a:lnTo>
                      <a:pt x="0" y="3316173"/>
                    </a:lnTo>
                    <a:close/>
                  </a:path>
                </a:pathLst>
              </a:custGeom>
              <a:solidFill>
                <a:srgbClr val="625D90"/>
              </a:solidFill>
            </p:spPr>
            <p:txBody>
              <a:bodyPr/>
              <a:lstStyle/>
              <a:p>
                <a:endParaRPr lang="fr-CA" sz="1600" noProof="0" dirty="0">
                  <a:latin typeface="Calibri" panose="020F0502020204030204" pitchFamily="34" charset="0"/>
                  <a:ea typeface="Calibri" panose="020F0502020204030204" pitchFamily="34" charset="0"/>
                  <a:cs typeface="Calibri" panose="020F0502020204030204" pitchFamily="34" charset="0"/>
                </a:endParaRPr>
              </a:p>
            </p:txBody>
          </p:sp>
          <p:sp>
            <p:nvSpPr>
              <p:cNvPr id="30" name="TextBox 5">
                <a:extLst>
                  <a:ext uri="{FF2B5EF4-FFF2-40B4-BE49-F238E27FC236}">
                    <a16:creationId xmlns:a16="http://schemas.microsoft.com/office/drawing/2014/main" id="{11BBE94D-6D72-661A-3D2C-2225949A1A1D}"/>
                  </a:ext>
                </a:extLst>
              </p:cNvPr>
              <p:cNvSpPr txBox="1"/>
              <p:nvPr/>
            </p:nvSpPr>
            <p:spPr>
              <a:xfrm>
                <a:off x="0" y="-47625"/>
                <a:ext cx="91534" cy="3363798"/>
              </a:xfrm>
              <a:prstGeom prst="rect">
                <a:avLst/>
              </a:prstGeom>
            </p:spPr>
            <p:txBody>
              <a:bodyPr lIns="36893" tIns="36893" rIns="36893" bIns="36893" rtlCol="0" anchor="ctr"/>
              <a:lstStyle/>
              <a:p>
                <a:pPr algn="ctr">
                  <a:lnSpc>
                    <a:spcPts val="3110"/>
                  </a:lnSpc>
                </a:pPr>
                <a:endParaRPr lang="fr-CA" sz="1600" noProof="0"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25" name="Group 6">
              <a:extLst>
                <a:ext uri="{FF2B5EF4-FFF2-40B4-BE49-F238E27FC236}">
                  <a16:creationId xmlns:a16="http://schemas.microsoft.com/office/drawing/2014/main" id="{91461934-1E39-C1AC-7012-8A70A8118B5F}"/>
                </a:ext>
              </a:extLst>
            </p:cNvPr>
            <p:cNvGrpSpPr/>
            <p:nvPr/>
          </p:nvGrpSpPr>
          <p:grpSpPr>
            <a:xfrm>
              <a:off x="712996" y="0"/>
              <a:ext cx="378594" cy="13716000"/>
              <a:chOff x="0" y="0"/>
              <a:chExt cx="91534" cy="3316173"/>
            </a:xfrm>
          </p:grpSpPr>
          <p:sp>
            <p:nvSpPr>
              <p:cNvPr id="27" name="Freeform 7">
                <a:extLst>
                  <a:ext uri="{FF2B5EF4-FFF2-40B4-BE49-F238E27FC236}">
                    <a16:creationId xmlns:a16="http://schemas.microsoft.com/office/drawing/2014/main" id="{37BFD287-4319-2058-1EAA-C4BDEC3F4F5F}"/>
                  </a:ext>
                </a:extLst>
              </p:cNvPr>
              <p:cNvSpPr/>
              <p:nvPr/>
            </p:nvSpPr>
            <p:spPr>
              <a:xfrm>
                <a:off x="0" y="0"/>
                <a:ext cx="91534" cy="3316173"/>
              </a:xfrm>
              <a:custGeom>
                <a:avLst/>
                <a:gdLst/>
                <a:ahLst/>
                <a:cxnLst/>
                <a:rect l="l" t="t" r="r" b="b"/>
                <a:pathLst>
                  <a:path w="91534" h="3316173">
                    <a:moveTo>
                      <a:pt x="0" y="0"/>
                    </a:moveTo>
                    <a:lnTo>
                      <a:pt x="91534" y="0"/>
                    </a:lnTo>
                    <a:lnTo>
                      <a:pt x="91534" y="3316173"/>
                    </a:lnTo>
                    <a:lnTo>
                      <a:pt x="0" y="3316173"/>
                    </a:lnTo>
                    <a:close/>
                  </a:path>
                </a:pathLst>
              </a:custGeom>
              <a:solidFill>
                <a:srgbClr val="73B6F7"/>
              </a:solidFill>
            </p:spPr>
            <p:txBody>
              <a:bodyPr/>
              <a:lstStyle/>
              <a:p>
                <a:endParaRPr lang="fr-CA" sz="1600" noProof="0" dirty="0">
                  <a:latin typeface="Calibri" panose="020F0502020204030204" pitchFamily="34" charset="0"/>
                  <a:ea typeface="Calibri" panose="020F0502020204030204" pitchFamily="34" charset="0"/>
                  <a:cs typeface="Calibri" panose="020F0502020204030204" pitchFamily="34" charset="0"/>
                </a:endParaRPr>
              </a:p>
            </p:txBody>
          </p:sp>
          <p:sp>
            <p:nvSpPr>
              <p:cNvPr id="28" name="TextBox 8">
                <a:extLst>
                  <a:ext uri="{FF2B5EF4-FFF2-40B4-BE49-F238E27FC236}">
                    <a16:creationId xmlns:a16="http://schemas.microsoft.com/office/drawing/2014/main" id="{D45EFF4A-6D35-4777-16B0-14466FE4A7E0}"/>
                  </a:ext>
                </a:extLst>
              </p:cNvPr>
              <p:cNvSpPr txBox="1"/>
              <p:nvPr/>
            </p:nvSpPr>
            <p:spPr>
              <a:xfrm>
                <a:off x="0" y="-47625"/>
                <a:ext cx="91534" cy="3363798"/>
              </a:xfrm>
              <a:prstGeom prst="rect">
                <a:avLst/>
              </a:prstGeom>
            </p:spPr>
            <p:txBody>
              <a:bodyPr lIns="36893" tIns="36893" rIns="36893" bIns="36893" rtlCol="0" anchor="ctr"/>
              <a:lstStyle/>
              <a:p>
                <a:pPr algn="ctr">
                  <a:lnSpc>
                    <a:spcPts val="3110"/>
                  </a:lnSpc>
                </a:pPr>
                <a:endParaRPr lang="fr-CA" sz="1600" noProof="0" dirty="0">
                  <a:latin typeface="Calibri" panose="020F0502020204030204" pitchFamily="34" charset="0"/>
                  <a:ea typeface="Calibri" panose="020F0502020204030204" pitchFamily="34" charset="0"/>
                  <a:cs typeface="Calibri" panose="020F0502020204030204" pitchFamily="34" charset="0"/>
                </a:endParaRPr>
              </a:p>
            </p:txBody>
          </p:sp>
        </p:grpSp>
        <p:sp>
          <p:nvSpPr>
            <p:cNvPr id="26" name="Freeform 10">
              <a:extLst>
                <a:ext uri="{FF2B5EF4-FFF2-40B4-BE49-F238E27FC236}">
                  <a16:creationId xmlns:a16="http://schemas.microsoft.com/office/drawing/2014/main" id="{4961AF26-2502-A730-FCDB-179E3ECA83A4}"/>
                </a:ext>
              </a:extLst>
            </p:cNvPr>
            <p:cNvSpPr/>
            <p:nvPr/>
          </p:nvSpPr>
          <p:spPr>
            <a:xfrm>
              <a:off x="1443192" y="0"/>
              <a:ext cx="378594" cy="13716000"/>
            </a:xfrm>
            <a:custGeom>
              <a:avLst/>
              <a:gdLst/>
              <a:ahLst/>
              <a:cxnLst/>
              <a:rect l="l" t="t" r="r" b="b"/>
              <a:pathLst>
                <a:path w="91534" h="3316173">
                  <a:moveTo>
                    <a:pt x="0" y="0"/>
                  </a:moveTo>
                  <a:lnTo>
                    <a:pt x="91534" y="0"/>
                  </a:lnTo>
                  <a:lnTo>
                    <a:pt x="91534" y="3316173"/>
                  </a:lnTo>
                  <a:lnTo>
                    <a:pt x="0" y="3316173"/>
                  </a:lnTo>
                  <a:close/>
                </a:path>
              </a:pathLst>
            </a:custGeom>
            <a:solidFill>
              <a:srgbClr val="FD9D62"/>
            </a:solidFill>
          </p:spPr>
          <p:txBody>
            <a:bodyPr/>
            <a:lstStyle/>
            <a:p>
              <a:endParaRPr lang="fr-CA" sz="1600" noProof="0" dirty="0">
                <a:latin typeface="Calibri" panose="020F0502020204030204" pitchFamily="34" charset="0"/>
                <a:ea typeface="Calibri" panose="020F0502020204030204" pitchFamily="34" charset="0"/>
                <a:cs typeface="Calibri" panose="020F0502020204030204" pitchFamily="34" charset="0"/>
              </a:endParaRPr>
            </a:p>
          </p:txBody>
        </p:sp>
      </p:grpSp>
      <p:pic>
        <p:nvPicPr>
          <p:cNvPr id="4" name="Image 3">
            <a:extLst>
              <a:ext uri="{FF2B5EF4-FFF2-40B4-BE49-F238E27FC236}">
                <a16:creationId xmlns:a16="http://schemas.microsoft.com/office/drawing/2014/main" id="{6AA187D1-CE13-8946-7669-8DA14D9EAD71}"/>
              </a:ext>
            </a:extLst>
          </p:cNvPr>
          <p:cNvPicPr>
            <a:picLocks noChangeAspect="1"/>
          </p:cNvPicPr>
          <p:nvPr>
            <p:custDataLst>
              <p:tags r:id="rId3"/>
            </p:custDataLst>
          </p:nvPr>
        </p:nvPicPr>
        <p:blipFill>
          <a:blip r:embed="rId7"/>
          <a:stretch>
            <a:fillRect/>
          </a:stretch>
        </p:blipFill>
        <p:spPr>
          <a:xfrm>
            <a:off x="2243462" y="4754880"/>
            <a:ext cx="5259330" cy="1016655"/>
          </a:xfrm>
          <a:prstGeom prst="rect">
            <a:avLst/>
          </a:prstGeom>
        </p:spPr>
      </p:pic>
      <p:pic>
        <p:nvPicPr>
          <p:cNvPr id="7" name="Image 6">
            <a:extLst>
              <a:ext uri="{FF2B5EF4-FFF2-40B4-BE49-F238E27FC236}">
                <a16:creationId xmlns:a16="http://schemas.microsoft.com/office/drawing/2014/main" id="{DCB1897F-07E9-6707-FB0B-E00015965358}"/>
              </a:ext>
            </a:extLst>
          </p:cNvPr>
          <p:cNvPicPr>
            <a:picLocks noChangeAspect="1"/>
          </p:cNvPicPr>
          <p:nvPr>
            <p:custDataLst>
              <p:tags r:id="rId4"/>
            </p:custDataLst>
          </p:nvPr>
        </p:nvPicPr>
        <p:blipFill>
          <a:blip r:embed="rId8"/>
          <a:stretch>
            <a:fillRect/>
          </a:stretch>
        </p:blipFill>
        <p:spPr>
          <a:xfrm>
            <a:off x="9662715" y="4724545"/>
            <a:ext cx="1727899" cy="1046990"/>
          </a:xfrm>
          <a:prstGeom prst="rect">
            <a:avLst/>
          </a:prstGeom>
        </p:spPr>
      </p:pic>
    </p:spTree>
    <p:extLst>
      <p:ext uri="{BB962C8B-B14F-4D97-AF65-F5344CB8AC3E}">
        <p14:creationId xmlns:p14="http://schemas.microsoft.com/office/powerpoint/2010/main" val="3141761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31449-3F49-03EF-BD1A-622F6BD6B696}"/>
              </a:ext>
            </a:extLst>
          </p:cNvPr>
          <p:cNvSpPr>
            <a:spLocks noGrp="1"/>
          </p:cNvSpPr>
          <p:nvPr>
            <p:ph type="title"/>
            <p:custDataLst>
              <p:tags r:id="rId1"/>
            </p:custDataLst>
          </p:nvPr>
        </p:nvSpPr>
        <p:spPr>
          <a:xfrm>
            <a:off x="633274" y="603114"/>
            <a:ext cx="10925452" cy="836580"/>
          </a:xfrm>
        </p:spPr>
        <p:txBody>
          <a:bodyPr>
            <a:normAutofit/>
          </a:bodyPr>
          <a:lstStyle/>
          <a:p>
            <a:pPr algn="ctr"/>
            <a:r>
              <a:rPr lang="fr-CA" sz="4000" b="1" noProof="0" dirty="0"/>
              <a:t>Un cadre pour réfléchir au temps d’écran</a:t>
            </a:r>
          </a:p>
        </p:txBody>
      </p:sp>
      <p:sp>
        <p:nvSpPr>
          <p:cNvPr id="4" name="Title 1">
            <a:extLst>
              <a:ext uri="{FF2B5EF4-FFF2-40B4-BE49-F238E27FC236}">
                <a16:creationId xmlns:a16="http://schemas.microsoft.com/office/drawing/2014/main" id="{FF54531C-E6E1-0AF0-030A-8BD74D0517AF}"/>
              </a:ext>
            </a:extLst>
          </p:cNvPr>
          <p:cNvSpPr txBox="1">
            <a:spLocks/>
          </p:cNvSpPr>
          <p:nvPr>
            <p:custDataLst>
              <p:tags r:id="rId2"/>
            </p:custDataLst>
          </p:nvPr>
        </p:nvSpPr>
        <p:spPr>
          <a:xfrm>
            <a:off x="1173121" y="1821311"/>
            <a:ext cx="10326462" cy="9868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3400" b="1" noProof="0" dirty="0">
                <a:latin typeface="Tahoma" panose="020B0604030504040204" pitchFamily="34" charset="0"/>
                <a:ea typeface="Tahoma" panose="020B0604030504040204" pitchFamily="34" charset="0"/>
                <a:cs typeface="Tahoma" panose="020B0604030504040204" pitchFamily="34" charset="0"/>
              </a:rPr>
              <a:t>Utiliser les 4 principes</a:t>
            </a:r>
          </a:p>
        </p:txBody>
      </p:sp>
      <p:sp>
        <p:nvSpPr>
          <p:cNvPr id="5" name="Content Placeholder 2">
            <a:extLst>
              <a:ext uri="{FF2B5EF4-FFF2-40B4-BE49-F238E27FC236}">
                <a16:creationId xmlns:a16="http://schemas.microsoft.com/office/drawing/2014/main" id="{1BF36AE2-1158-FAF0-A3EE-B7B7FDDA0AD4}"/>
              </a:ext>
            </a:extLst>
          </p:cNvPr>
          <p:cNvSpPr>
            <a:spLocks noGrp="1"/>
          </p:cNvSpPr>
          <p:nvPr>
            <p:ph idx="1"/>
            <p:custDataLst>
              <p:tags r:id="rId3"/>
            </p:custDataLst>
          </p:nvPr>
        </p:nvSpPr>
        <p:spPr>
          <a:xfrm>
            <a:off x="944523" y="2748684"/>
            <a:ext cx="10326462" cy="2646276"/>
          </a:xfrm>
        </p:spPr>
        <p:txBody>
          <a:bodyPr>
            <a:noAutofit/>
          </a:bodyPr>
          <a:lstStyle/>
          <a:p>
            <a:pPr fontAlgn="auto">
              <a:spcAft>
                <a:spcPts val="1000"/>
              </a:spcAft>
              <a:buClr>
                <a:srgbClr val="625D90"/>
              </a:buClr>
            </a:pPr>
            <a:r>
              <a:rPr lang="fr-CA" sz="2900" b="1" noProof="0" dirty="0">
                <a:latin typeface="Tahoma" panose="020B0604030504040204" pitchFamily="34" charset="0"/>
                <a:ea typeface="Tahoma" panose="020B0604030504040204" pitchFamily="34" charset="0"/>
                <a:cs typeface="Tahoma" panose="020B0604030504040204" pitchFamily="34" charset="0"/>
              </a:rPr>
              <a:t>Limiter</a:t>
            </a:r>
            <a:r>
              <a:rPr lang="fr-CA" sz="2900" noProof="0" dirty="0">
                <a:latin typeface="Tahoma" panose="020B0604030504040204" pitchFamily="34" charset="0"/>
                <a:ea typeface="Tahoma" panose="020B0604030504040204" pitchFamily="34" charset="0"/>
                <a:cs typeface="Tahoma" panose="020B0604030504040204" pitchFamily="34" charset="0"/>
              </a:rPr>
              <a:t> </a:t>
            </a:r>
            <a:r>
              <a:rPr lang="fr-CA" sz="2900" dirty="0">
                <a:latin typeface="Tahoma" panose="020B0604030504040204" pitchFamily="34" charset="0"/>
                <a:ea typeface="Tahoma" panose="020B0604030504040204" pitchFamily="34" charset="0"/>
                <a:cs typeface="Tahoma" panose="020B0604030504040204" pitchFamily="34" charset="0"/>
              </a:rPr>
              <a:t>le temps d’écran chez les jeunes enfants.</a:t>
            </a:r>
          </a:p>
          <a:p>
            <a:pPr>
              <a:spcAft>
                <a:spcPts val="1000"/>
              </a:spcAft>
              <a:buClr>
                <a:srgbClr val="625D90"/>
              </a:buClr>
            </a:pPr>
            <a:r>
              <a:rPr lang="fr-CA" sz="2900" b="1" dirty="0">
                <a:latin typeface="Tahoma" panose="020B0604030504040204" pitchFamily="34" charset="0"/>
                <a:ea typeface="Tahoma" panose="020B0604030504040204" pitchFamily="34" charset="0"/>
                <a:cs typeface="Tahoma" panose="020B0604030504040204" pitchFamily="34" charset="0"/>
              </a:rPr>
              <a:t>Atténuer</a:t>
            </a:r>
            <a:r>
              <a:rPr lang="fr-CA" sz="2900" dirty="0">
                <a:latin typeface="Tahoma" panose="020B0604030504040204" pitchFamily="34" charset="0"/>
                <a:ea typeface="Tahoma" panose="020B0604030504040204" pitchFamily="34" charset="0"/>
                <a:cs typeface="Tahoma" panose="020B0604030504040204" pitchFamily="34" charset="0"/>
              </a:rPr>
              <a:t> (réduire) les risques associés au temps d’écran chez les jeunes enfants.</a:t>
            </a:r>
          </a:p>
          <a:p>
            <a:pPr>
              <a:spcAft>
                <a:spcPts val="1000"/>
              </a:spcAft>
              <a:buClr>
                <a:srgbClr val="625D90"/>
              </a:buClr>
            </a:pPr>
            <a:r>
              <a:rPr lang="fr-CA" sz="2900" dirty="0">
                <a:latin typeface="Tahoma" panose="020B0604030504040204" pitchFamily="34" charset="0"/>
                <a:ea typeface="Tahoma" panose="020B0604030504040204" pitchFamily="34" charset="0"/>
                <a:cs typeface="Tahoma" panose="020B0604030504040204" pitchFamily="34" charset="0"/>
              </a:rPr>
              <a:t>En famille, utiliser les écrans </a:t>
            </a:r>
            <a:r>
              <a:rPr lang="fr-CA" sz="2900" b="1" dirty="0">
                <a:latin typeface="Tahoma" panose="020B0604030504040204" pitchFamily="34" charset="0"/>
                <a:ea typeface="Tahoma" panose="020B0604030504040204" pitchFamily="34" charset="0"/>
                <a:cs typeface="Tahoma" panose="020B0604030504040204" pitchFamily="34" charset="0"/>
              </a:rPr>
              <a:t>en pleine conscience</a:t>
            </a:r>
            <a:r>
              <a:rPr lang="fr-CA" sz="2900" dirty="0">
                <a:latin typeface="Tahoma" panose="020B0604030504040204" pitchFamily="34" charset="0"/>
                <a:ea typeface="Tahoma" panose="020B0604030504040204" pitchFamily="34" charset="0"/>
                <a:cs typeface="Tahoma" panose="020B0604030504040204" pitchFamily="34" charset="0"/>
              </a:rPr>
              <a:t>.</a:t>
            </a:r>
          </a:p>
          <a:p>
            <a:pPr>
              <a:spcAft>
                <a:spcPts val="1000"/>
              </a:spcAft>
              <a:buClr>
                <a:srgbClr val="625D90"/>
              </a:buClr>
            </a:pPr>
            <a:r>
              <a:rPr lang="fr-CA" sz="2900" b="1" dirty="0">
                <a:latin typeface="Tahoma" panose="020B0604030504040204" pitchFamily="34" charset="0"/>
                <a:ea typeface="Tahoma" panose="020B0604030504040204" pitchFamily="34" charset="0"/>
                <a:cs typeface="Tahoma" panose="020B0604030504040204" pitchFamily="34" charset="0"/>
              </a:rPr>
              <a:t>Donner l’exemple </a:t>
            </a:r>
            <a:r>
              <a:rPr lang="fr-CA" sz="2900" dirty="0">
                <a:latin typeface="Tahoma" panose="020B0604030504040204" pitchFamily="34" charset="0"/>
                <a:ea typeface="Tahoma" panose="020B0604030504040204" pitchFamily="34" charset="0"/>
                <a:cs typeface="Tahoma" panose="020B0604030504040204" pitchFamily="34" charset="0"/>
              </a:rPr>
              <a:t>d’une saine utilisation des écrans aux jeunes enfants.</a:t>
            </a:r>
          </a:p>
          <a:p>
            <a:pPr>
              <a:spcAft>
                <a:spcPts val="1200"/>
              </a:spcAft>
              <a:buClr>
                <a:srgbClr val="625D90"/>
              </a:buClr>
            </a:pPr>
            <a:endParaRPr lang="fr-CA" sz="2900" dirty="0">
              <a:latin typeface="Tahoma" panose="020B0604030504040204" pitchFamily="34" charset="0"/>
              <a:ea typeface="Tahoma" panose="020B0604030504040204" pitchFamily="34" charset="0"/>
              <a:cs typeface="Tahoma" panose="020B0604030504040204" pitchFamily="34" charset="0"/>
            </a:endParaRPr>
          </a:p>
          <a:p>
            <a:pPr fontAlgn="auto">
              <a:spcAft>
                <a:spcPts val="800"/>
              </a:spcAft>
              <a:buClr>
                <a:srgbClr val="625D90"/>
              </a:buClr>
            </a:pPr>
            <a:endParaRPr lang="fr-CA" sz="2900" dirty="0">
              <a:latin typeface="Tahoma" panose="020B0604030504040204" pitchFamily="34" charset="0"/>
              <a:ea typeface="Tahoma" panose="020B0604030504040204" pitchFamily="34" charset="0"/>
              <a:cs typeface="Tahoma" panose="020B0604030504040204" pitchFamily="34" charset="0"/>
            </a:endParaRPr>
          </a:p>
          <a:p>
            <a:pPr fontAlgn="auto">
              <a:buClr>
                <a:srgbClr val="625D90"/>
              </a:buClr>
            </a:pPr>
            <a:endParaRPr lang="fr-CA" sz="2900" noProof="0" dirty="0">
              <a:latin typeface="Tahoma" panose="020B0604030504040204" pitchFamily="34" charset="0"/>
              <a:ea typeface="Tahoma" panose="020B0604030504040204" pitchFamily="34" charset="0"/>
              <a:cs typeface="Tahoma" panose="020B0604030504040204" pitchFamily="34" charset="0"/>
            </a:endParaRPr>
          </a:p>
        </p:txBody>
      </p:sp>
      <p:sp>
        <p:nvSpPr>
          <p:cNvPr id="3" name="Rectangle: Rounded Corners 2">
            <a:extLst>
              <a:ext uri="{FF2B5EF4-FFF2-40B4-BE49-F238E27FC236}">
                <a16:creationId xmlns:a16="http://schemas.microsoft.com/office/drawing/2014/main" id="{B137AB61-F4B5-5A04-55F6-8065CB6DAD51}"/>
              </a:ext>
            </a:extLst>
          </p:cNvPr>
          <p:cNvSpPr/>
          <p:nvPr>
            <p:custDataLst>
              <p:tags r:id="rId4"/>
            </p:custDataLst>
          </p:nvPr>
        </p:nvSpPr>
        <p:spPr>
          <a:xfrm>
            <a:off x="692416" y="603114"/>
            <a:ext cx="10807167" cy="836580"/>
          </a:xfrm>
          <a:prstGeom prst="roundRect">
            <a:avLst/>
          </a:prstGeom>
          <a:noFill/>
          <a:ln w="50800">
            <a:solidFill>
              <a:srgbClr val="73B6F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6" name="Rectangle: Rounded Corners 5">
            <a:extLst>
              <a:ext uri="{FF2B5EF4-FFF2-40B4-BE49-F238E27FC236}">
                <a16:creationId xmlns:a16="http://schemas.microsoft.com/office/drawing/2014/main" id="{66509B94-8AE0-BDF2-AA99-6026B2C7ECAF}"/>
              </a:ext>
            </a:extLst>
          </p:cNvPr>
          <p:cNvSpPr/>
          <p:nvPr>
            <p:custDataLst>
              <p:tags r:id="rId5"/>
            </p:custDataLst>
          </p:nvPr>
        </p:nvSpPr>
        <p:spPr>
          <a:xfrm>
            <a:off x="692417" y="1810004"/>
            <a:ext cx="10807166" cy="4303413"/>
          </a:xfrm>
          <a:prstGeom prst="roundRect">
            <a:avLst/>
          </a:prstGeom>
          <a:noFill/>
          <a:ln w="50800">
            <a:solidFill>
              <a:srgbClr val="FD9D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Tree>
    <p:extLst>
      <p:ext uri="{BB962C8B-B14F-4D97-AF65-F5344CB8AC3E}">
        <p14:creationId xmlns:p14="http://schemas.microsoft.com/office/powerpoint/2010/main" val="4137851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03370-B81A-1CC7-C246-24B343063B7A}"/>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7CA88AC-22E3-4B82-6751-10EA8FAFD79D}"/>
              </a:ext>
            </a:extLst>
          </p:cNvPr>
          <p:cNvSpPr>
            <a:spLocks noGrp="1"/>
          </p:cNvSpPr>
          <p:nvPr>
            <p:ph idx="1"/>
            <p:custDataLst>
              <p:tags r:id="rId1"/>
            </p:custDataLst>
          </p:nvPr>
        </p:nvSpPr>
        <p:spPr>
          <a:xfrm>
            <a:off x="3754881" y="1729290"/>
            <a:ext cx="8049192" cy="5128710"/>
          </a:xfrm>
        </p:spPr>
        <p:txBody>
          <a:bodyPr>
            <a:noAutofit/>
          </a:bodyPr>
          <a:lstStyle/>
          <a:p>
            <a:pPr>
              <a:lnSpc>
                <a:spcPct val="100000"/>
              </a:lnSpc>
              <a:spcBef>
                <a:spcPts val="700"/>
              </a:spcBef>
              <a:spcAft>
                <a:spcPts val="700"/>
              </a:spcAft>
              <a:buClr>
                <a:srgbClr val="625D90"/>
              </a:buClr>
            </a:pPr>
            <a:r>
              <a:rPr lang="fr-CA" sz="2600" noProof="0" dirty="0">
                <a:latin typeface="Tahoma" panose="020B0604030504040204" pitchFamily="34" charset="0"/>
                <a:ea typeface="Tahoma" panose="020B0604030504040204" pitchFamily="34" charset="0"/>
                <a:cs typeface="Tahoma" panose="020B0604030504040204" pitchFamily="34" charset="0"/>
              </a:rPr>
              <a:t>Éviter d’exposer les enfants de moins de 2 ans aux écrans.</a:t>
            </a:r>
          </a:p>
          <a:p>
            <a:pPr>
              <a:lnSpc>
                <a:spcPct val="100000"/>
              </a:lnSpc>
              <a:spcBef>
                <a:spcPts val="700"/>
              </a:spcBef>
              <a:spcAft>
                <a:spcPts val="700"/>
              </a:spcAft>
              <a:buClr>
                <a:srgbClr val="625D90"/>
              </a:buClr>
            </a:pPr>
            <a:r>
              <a:rPr lang="fr-CA" sz="2600" dirty="0">
                <a:latin typeface="Tahoma" panose="020B0604030504040204" pitchFamily="34" charset="0"/>
                <a:ea typeface="Tahoma" panose="020B0604030504040204" pitchFamily="34" charset="0"/>
                <a:cs typeface="Tahoma" panose="020B0604030504040204" pitchFamily="34" charset="0"/>
              </a:rPr>
              <a:t>Chez ceux de 2 à 5 ans, essayer de limiter le temps d’écran régulier ou sédentaire à 1 heure par jour.</a:t>
            </a:r>
          </a:p>
          <a:p>
            <a:pPr>
              <a:lnSpc>
                <a:spcPct val="100000"/>
              </a:lnSpc>
              <a:spcBef>
                <a:spcPts val="700"/>
              </a:spcBef>
              <a:spcAft>
                <a:spcPts val="700"/>
              </a:spcAft>
              <a:buClr>
                <a:srgbClr val="625D90"/>
              </a:buClr>
            </a:pPr>
            <a:r>
              <a:rPr lang="fr-CA" sz="2600" dirty="0">
                <a:latin typeface="Tahoma" panose="020B0604030504040204" pitchFamily="34" charset="0"/>
                <a:ea typeface="Tahoma" panose="020B0604030504040204" pitchFamily="34" charset="0"/>
                <a:cs typeface="Tahoma" panose="020B0604030504040204" pitchFamily="34" charset="0"/>
              </a:rPr>
              <a:t>Prévoir du temps pour l’apprentissage direct : lecture partagée, jeux extérieurs, bricolage.</a:t>
            </a:r>
          </a:p>
          <a:p>
            <a:pPr>
              <a:lnSpc>
                <a:spcPct val="100000"/>
              </a:lnSpc>
              <a:spcBef>
                <a:spcPts val="700"/>
              </a:spcBef>
              <a:spcAft>
                <a:spcPts val="700"/>
              </a:spcAft>
              <a:buClr>
                <a:srgbClr val="625D90"/>
              </a:buClr>
            </a:pPr>
            <a:r>
              <a:rPr lang="fr-CA" sz="2600" dirty="0">
                <a:latin typeface="Tahoma" panose="020B0604030504040204" pitchFamily="34" charset="0"/>
                <a:ea typeface="Tahoma" panose="020B0604030504040204" pitchFamily="34" charset="0"/>
                <a:cs typeface="Tahoma" panose="020B0604030504040204" pitchFamily="34" charset="0"/>
              </a:rPr>
              <a:t>Planifier du temps sans écran en famille (repas ou activités).</a:t>
            </a:r>
          </a:p>
          <a:p>
            <a:pPr>
              <a:lnSpc>
                <a:spcPct val="100000"/>
              </a:lnSpc>
              <a:spcBef>
                <a:spcPts val="700"/>
              </a:spcBef>
              <a:spcAft>
                <a:spcPts val="700"/>
              </a:spcAft>
              <a:buClr>
                <a:srgbClr val="625D90"/>
              </a:buClr>
            </a:pPr>
            <a:r>
              <a:rPr lang="fr-CA" sz="2600" dirty="0">
                <a:latin typeface="Tahoma" panose="020B0604030504040204" pitchFamily="34" charset="0"/>
                <a:ea typeface="Tahoma" panose="020B0604030504040204" pitchFamily="34" charset="0"/>
                <a:cs typeface="Tahoma" panose="020B0604030504040204" pitchFamily="34" charset="0"/>
              </a:rPr>
              <a:t>Éviter les écrans allumés en arrière-plan lorsqu’ils ne sont pas utilisés.</a:t>
            </a:r>
          </a:p>
          <a:p>
            <a:pPr>
              <a:spcAft>
                <a:spcPts val="800"/>
              </a:spcAft>
              <a:buClr>
                <a:srgbClr val="625D90"/>
              </a:buClr>
            </a:pPr>
            <a:endParaRPr lang="fr-CA" sz="2600" noProof="0" dirty="0">
              <a:latin typeface="Tahoma" panose="020B0604030504040204" pitchFamily="34" charset="0"/>
              <a:ea typeface="Tahoma" panose="020B0604030504040204" pitchFamily="34" charset="0"/>
              <a:cs typeface="Tahoma" panose="020B0604030504040204" pitchFamily="34" charset="0"/>
            </a:endParaRPr>
          </a:p>
        </p:txBody>
      </p:sp>
      <p:sp>
        <p:nvSpPr>
          <p:cNvPr id="2" name="Title 1">
            <a:extLst>
              <a:ext uri="{FF2B5EF4-FFF2-40B4-BE49-F238E27FC236}">
                <a16:creationId xmlns:a16="http://schemas.microsoft.com/office/drawing/2014/main" id="{F0756044-BAAA-49D1-624E-D0AE120F7763}"/>
              </a:ext>
            </a:extLst>
          </p:cNvPr>
          <p:cNvSpPr>
            <a:spLocks noGrp="1"/>
          </p:cNvSpPr>
          <p:nvPr>
            <p:ph type="title"/>
            <p:custDataLst>
              <p:tags r:id="rId2"/>
            </p:custDataLst>
          </p:nvPr>
        </p:nvSpPr>
        <p:spPr>
          <a:xfrm>
            <a:off x="3657602" y="626044"/>
            <a:ext cx="7886697" cy="824482"/>
          </a:xfrm>
        </p:spPr>
        <p:txBody>
          <a:bodyPr>
            <a:normAutofit/>
          </a:bodyPr>
          <a:lstStyle/>
          <a:p>
            <a:pPr algn="ctr"/>
            <a:r>
              <a:rPr lang="fr-CA" sz="4600" b="1" noProof="0" dirty="0"/>
              <a:t>Limiter le temps d’écran</a:t>
            </a:r>
            <a:endParaRPr lang="fr-CA" sz="4600" noProof="0" dirty="0"/>
          </a:p>
        </p:txBody>
      </p:sp>
      <p:sp>
        <p:nvSpPr>
          <p:cNvPr id="3" name="Rectangle: Rounded Corners 2">
            <a:extLst>
              <a:ext uri="{FF2B5EF4-FFF2-40B4-BE49-F238E27FC236}">
                <a16:creationId xmlns:a16="http://schemas.microsoft.com/office/drawing/2014/main" id="{7463847B-9623-ACB6-7038-1B1320965414}"/>
              </a:ext>
            </a:extLst>
          </p:cNvPr>
          <p:cNvSpPr/>
          <p:nvPr>
            <p:custDataLst>
              <p:tags r:id="rId3"/>
            </p:custDataLst>
          </p:nvPr>
        </p:nvSpPr>
        <p:spPr>
          <a:xfrm>
            <a:off x="3657602" y="613946"/>
            <a:ext cx="8146471" cy="836580"/>
          </a:xfrm>
          <a:prstGeom prst="roundRect">
            <a:avLst/>
          </a:prstGeom>
          <a:noFill/>
          <a:ln w="50800">
            <a:solidFill>
              <a:srgbClr val="625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pic>
        <p:nvPicPr>
          <p:cNvPr id="8" name="Picture 7">
            <a:extLst>
              <a:ext uri="{FF2B5EF4-FFF2-40B4-BE49-F238E27FC236}">
                <a16:creationId xmlns:a16="http://schemas.microsoft.com/office/drawing/2014/main" id="{5C15343F-7665-A218-72F8-9AB8EB8B8E0B}"/>
              </a:ext>
            </a:extLst>
          </p:cNvPr>
          <p:cNvPicPr>
            <a:picLocks noChangeAspect="1"/>
          </p:cNvPicPr>
          <p:nvPr>
            <p:custDataLst>
              <p:tags r:id="rId4"/>
            </p:custDataLst>
          </p:nvPr>
        </p:nvPicPr>
        <p:blipFill>
          <a:blip r:embed="rId8">
            <a:extLst>
              <a:ext uri="{28A0092B-C50C-407E-A947-70E740481C1C}">
                <a14:useLocalDpi xmlns:a14="http://schemas.microsoft.com/office/drawing/2010/main" val="0"/>
              </a:ext>
            </a:extLst>
          </a:blip>
          <a:srcRect/>
          <a:stretch>
            <a:fillRect/>
          </a:stretch>
        </p:blipFill>
        <p:spPr>
          <a:xfrm>
            <a:off x="-1330" y="-1"/>
            <a:ext cx="3201729" cy="6858001"/>
          </a:xfrm>
          <a:prstGeom prst="rect">
            <a:avLst/>
          </a:prstGeom>
        </p:spPr>
      </p:pic>
      <p:sp>
        <p:nvSpPr>
          <p:cNvPr id="14" name="Freeform 10">
            <a:extLst>
              <a:ext uri="{FF2B5EF4-FFF2-40B4-BE49-F238E27FC236}">
                <a16:creationId xmlns:a16="http://schemas.microsoft.com/office/drawing/2014/main" id="{1987408E-3DE4-1D82-F88D-2BDEB4214A56}"/>
              </a:ext>
            </a:extLst>
          </p:cNvPr>
          <p:cNvSpPr/>
          <p:nvPr>
            <p:custDataLst>
              <p:tags r:id="rId5"/>
            </p:custDataLst>
          </p:nvPr>
        </p:nvSpPr>
        <p:spPr>
          <a:xfrm rot="10800000">
            <a:off x="3200399" y="-1"/>
            <a:ext cx="45719" cy="6867595"/>
          </a:xfrm>
          <a:custGeom>
            <a:avLst/>
            <a:gdLst/>
            <a:ahLst/>
            <a:cxnLst/>
            <a:rect l="l" t="t" r="r" b="b"/>
            <a:pathLst>
              <a:path w="91534" h="3316173">
                <a:moveTo>
                  <a:pt x="0" y="0"/>
                </a:moveTo>
                <a:lnTo>
                  <a:pt x="91534" y="0"/>
                </a:lnTo>
                <a:lnTo>
                  <a:pt x="91534" y="3316173"/>
                </a:lnTo>
                <a:lnTo>
                  <a:pt x="0" y="3316173"/>
                </a:lnTo>
                <a:close/>
              </a:path>
            </a:pathLst>
          </a:custGeom>
          <a:solidFill>
            <a:srgbClr val="625D90"/>
          </a:solidFill>
        </p:spPr>
        <p:txBody>
          <a:bodyPr/>
          <a:lstStyle/>
          <a:p>
            <a:endParaRPr lang="fr-CA" sz="1600" noProof="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252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C015BD-58F4-3726-A024-3D5C4333B6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1A583D-3F15-0E0E-F33A-BDB344736282}"/>
              </a:ext>
            </a:extLst>
          </p:cNvPr>
          <p:cNvSpPr>
            <a:spLocks noGrp="1"/>
          </p:cNvSpPr>
          <p:nvPr>
            <p:ph type="title"/>
            <p:custDataLst>
              <p:tags r:id="rId1"/>
            </p:custDataLst>
          </p:nvPr>
        </p:nvSpPr>
        <p:spPr>
          <a:xfrm>
            <a:off x="3705006" y="613003"/>
            <a:ext cx="7944716" cy="1064180"/>
          </a:xfrm>
        </p:spPr>
        <p:txBody>
          <a:bodyPr>
            <a:noAutofit/>
          </a:bodyPr>
          <a:lstStyle/>
          <a:p>
            <a:pPr algn="ctr"/>
            <a:r>
              <a:rPr lang="fr-CA" sz="4000" b="1" noProof="0" dirty="0">
                <a:latin typeface="+mn-lt"/>
              </a:rPr>
              <a:t>Atténuer (réduire) les risques associés au temps d’écrans</a:t>
            </a:r>
            <a:endParaRPr lang="fr-CA" sz="4000" noProof="0" dirty="0">
              <a:latin typeface="+mn-lt"/>
            </a:endParaRPr>
          </a:p>
        </p:txBody>
      </p:sp>
      <p:sp>
        <p:nvSpPr>
          <p:cNvPr id="4" name="Rectangle 1">
            <a:extLst>
              <a:ext uri="{FF2B5EF4-FFF2-40B4-BE49-F238E27FC236}">
                <a16:creationId xmlns:a16="http://schemas.microsoft.com/office/drawing/2014/main" id="{FFFA06A7-7851-8460-EC17-7CA9ACD6EAD7}"/>
              </a:ext>
            </a:extLst>
          </p:cNvPr>
          <p:cNvSpPr>
            <a:spLocks noGrp="1" noChangeArrowheads="1"/>
          </p:cNvSpPr>
          <p:nvPr>
            <p:ph idx="1"/>
            <p:custDataLst>
              <p:tags r:id="rId2"/>
            </p:custDataLst>
          </p:nvPr>
        </p:nvSpPr>
        <p:spPr bwMode="auto">
          <a:xfrm>
            <a:off x="3705006" y="1974197"/>
            <a:ext cx="8149074" cy="478592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indent="0">
              <a:lnSpc>
                <a:spcPct val="100000"/>
              </a:lnSpc>
              <a:spcAft>
                <a:spcPts val="1000"/>
              </a:spcAft>
              <a:buNone/>
            </a:pPr>
            <a:r>
              <a:rPr kumimoji="0" lang="fr-CA" b="0" i="0" u="none" strike="noStrike" cap="none" normalizeH="0" baseline="0" noProof="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Une façon efficace de réduire le risque consiste à</a:t>
            </a:r>
            <a:r>
              <a:rPr lang="fr-CA" b="1" dirty="0">
                <a:solidFill>
                  <a:srgbClr val="73B6F7"/>
                </a:solidFill>
                <a:latin typeface="Tahoma" panose="020B0604030504040204" pitchFamily="34" charset="0"/>
                <a:ea typeface="Tahoma" panose="020B0604030504040204" pitchFamily="34" charset="0"/>
                <a:cs typeface="Tahoma" panose="020B0604030504040204" pitchFamily="34" charset="0"/>
              </a:rPr>
              <a:t> être présent et investi </a:t>
            </a:r>
            <a:r>
              <a:rPr kumimoji="0" lang="fr-CA" b="0" i="0" u="none" strike="noStrike" cap="none" normalizeH="0" baseline="0" noProof="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lorsque les jeunes enfants utilisent les écrans :</a:t>
            </a:r>
          </a:p>
          <a:p>
            <a:pPr>
              <a:lnSpc>
                <a:spcPct val="100000"/>
              </a:lnSpc>
              <a:spcAft>
                <a:spcPts val="1000"/>
              </a:spcAft>
              <a:buClr>
                <a:srgbClr val="73B6F7"/>
              </a:buClr>
            </a:pPr>
            <a:r>
              <a:rPr lang="fr-CA" dirty="0">
                <a:solidFill>
                  <a:srgbClr val="000000"/>
                </a:solidFill>
                <a:latin typeface="Tahoma" panose="020B0604030504040204" pitchFamily="34" charset="0"/>
                <a:ea typeface="Tahoma" panose="020B0604030504040204" pitchFamily="34" charset="0"/>
                <a:cs typeface="Tahoma" panose="020B0604030504040204" pitchFamily="34" charset="0"/>
              </a:rPr>
              <a:t>Surveillez le contenu de ce qu’ils regardent et la durée du visionnement.</a:t>
            </a:r>
          </a:p>
          <a:p>
            <a:pPr>
              <a:lnSpc>
                <a:spcPct val="100000"/>
              </a:lnSpc>
              <a:spcAft>
                <a:spcPts val="1000"/>
              </a:spcAft>
              <a:buClr>
                <a:srgbClr val="73B6F7"/>
              </a:buClr>
            </a:pPr>
            <a:r>
              <a:rPr lang="fr-CA" dirty="0">
                <a:solidFill>
                  <a:srgbClr val="000000"/>
                </a:solidFill>
                <a:latin typeface="Tahoma" panose="020B0604030504040204" pitchFamily="34" charset="0"/>
                <a:ea typeface="Tahoma" panose="020B0604030504040204" pitchFamily="34" charset="0"/>
                <a:cs typeface="Tahoma" panose="020B0604030504040204" pitchFamily="34" charset="0"/>
              </a:rPr>
              <a:t>Établissez des liens, apprenez et tenez des conversations en temps réel.</a:t>
            </a:r>
          </a:p>
          <a:p>
            <a:pPr>
              <a:lnSpc>
                <a:spcPct val="100000"/>
              </a:lnSpc>
              <a:spcAft>
                <a:spcPts val="1000"/>
              </a:spcAft>
              <a:buClr>
                <a:srgbClr val="73B6F7"/>
              </a:buClr>
            </a:pPr>
            <a:r>
              <a:rPr lang="fr-CA" dirty="0">
                <a:solidFill>
                  <a:srgbClr val="000000"/>
                </a:solidFill>
                <a:latin typeface="Tahoma" panose="020B0604030504040204" pitchFamily="34" charset="0"/>
                <a:ea typeface="Tahoma" panose="020B0604030504040204" pitchFamily="34" charset="0"/>
                <a:cs typeface="Tahoma" panose="020B0604030504040204" pitchFamily="34" charset="0"/>
              </a:rPr>
              <a:t>Sélectionnez des émissions éducatives et interactives adaptées à leur âge, que vous regarderez ensemble.</a:t>
            </a:r>
            <a:endParaRPr kumimoji="0" lang="fr-CA" b="0" i="0" u="none" strike="noStrike" cap="none" normalizeH="0" baseline="0" noProof="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3" name="Rectangle: Rounded Corners 2">
            <a:extLst>
              <a:ext uri="{FF2B5EF4-FFF2-40B4-BE49-F238E27FC236}">
                <a16:creationId xmlns:a16="http://schemas.microsoft.com/office/drawing/2014/main" id="{4840381A-D673-66D5-74E9-3BB1FB0E2655}"/>
              </a:ext>
            </a:extLst>
          </p:cNvPr>
          <p:cNvSpPr/>
          <p:nvPr>
            <p:custDataLst>
              <p:tags r:id="rId3"/>
            </p:custDataLst>
          </p:nvPr>
        </p:nvSpPr>
        <p:spPr>
          <a:xfrm>
            <a:off x="3674913" y="506548"/>
            <a:ext cx="7944717" cy="1259233"/>
          </a:xfrm>
          <a:prstGeom prst="roundRect">
            <a:avLst/>
          </a:prstGeom>
          <a:noFill/>
          <a:ln w="50800">
            <a:solidFill>
              <a:srgbClr val="73B6F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pic>
        <p:nvPicPr>
          <p:cNvPr id="14" name="Picture 13">
            <a:extLst>
              <a:ext uri="{FF2B5EF4-FFF2-40B4-BE49-F238E27FC236}">
                <a16:creationId xmlns:a16="http://schemas.microsoft.com/office/drawing/2014/main" id="{AB194F0E-9CB5-7493-9566-E990BAEBBE5C}"/>
              </a:ext>
            </a:extLst>
          </p:cNvPr>
          <p:cNvPicPr>
            <a:picLocks noChangeAspect="1"/>
          </p:cNvPicPr>
          <p:nvPr>
            <p:custDataLst>
              <p:tags r:id="rId4"/>
            </p:custDataLst>
          </p:nvPr>
        </p:nvPicPr>
        <p:blipFill>
          <a:blip r:embed="rId8">
            <a:extLst>
              <a:ext uri="{28A0092B-C50C-407E-A947-70E740481C1C}">
                <a14:useLocalDpi xmlns:a14="http://schemas.microsoft.com/office/drawing/2010/main" val="0"/>
              </a:ext>
            </a:extLst>
          </a:blip>
          <a:srcRect/>
          <a:stretch>
            <a:fillRect/>
          </a:stretch>
        </p:blipFill>
        <p:spPr>
          <a:xfrm>
            <a:off x="0" y="-14262"/>
            <a:ext cx="3108209" cy="6886523"/>
          </a:xfrm>
          <a:prstGeom prst="rect">
            <a:avLst/>
          </a:prstGeom>
        </p:spPr>
      </p:pic>
      <p:sp>
        <p:nvSpPr>
          <p:cNvPr id="15" name="Freeform 10">
            <a:extLst>
              <a:ext uri="{FF2B5EF4-FFF2-40B4-BE49-F238E27FC236}">
                <a16:creationId xmlns:a16="http://schemas.microsoft.com/office/drawing/2014/main" id="{D661C904-2008-82DC-B0E4-441DA355D4BD}"/>
              </a:ext>
            </a:extLst>
          </p:cNvPr>
          <p:cNvSpPr/>
          <p:nvPr>
            <p:custDataLst>
              <p:tags r:id="rId5"/>
            </p:custDataLst>
          </p:nvPr>
        </p:nvSpPr>
        <p:spPr>
          <a:xfrm rot="10800000">
            <a:off x="3108209" y="4666"/>
            <a:ext cx="45719" cy="6867595"/>
          </a:xfrm>
          <a:custGeom>
            <a:avLst/>
            <a:gdLst/>
            <a:ahLst/>
            <a:cxnLst/>
            <a:rect l="l" t="t" r="r" b="b"/>
            <a:pathLst>
              <a:path w="91534" h="3316173">
                <a:moveTo>
                  <a:pt x="0" y="0"/>
                </a:moveTo>
                <a:lnTo>
                  <a:pt x="91534" y="0"/>
                </a:lnTo>
                <a:lnTo>
                  <a:pt x="91534" y="3316173"/>
                </a:lnTo>
                <a:lnTo>
                  <a:pt x="0" y="3316173"/>
                </a:lnTo>
                <a:close/>
              </a:path>
            </a:pathLst>
          </a:custGeom>
          <a:solidFill>
            <a:srgbClr val="73B6F7"/>
          </a:solidFill>
        </p:spPr>
        <p:txBody>
          <a:bodyPr/>
          <a:lstStyle/>
          <a:p>
            <a:endParaRPr lang="fr-CA" sz="1600" noProof="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92012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8B970-EAD1-888D-80AB-0D60D0D1F7AA}"/>
              </a:ext>
            </a:extLst>
          </p:cNvPr>
          <p:cNvSpPr>
            <a:spLocks noGrp="1"/>
          </p:cNvSpPr>
          <p:nvPr>
            <p:ph type="title"/>
            <p:custDataLst>
              <p:tags r:id="rId1"/>
            </p:custDataLst>
          </p:nvPr>
        </p:nvSpPr>
        <p:spPr>
          <a:xfrm>
            <a:off x="4560283" y="749135"/>
            <a:ext cx="6825724" cy="1325562"/>
          </a:xfrm>
        </p:spPr>
        <p:txBody>
          <a:bodyPr>
            <a:normAutofit/>
          </a:bodyPr>
          <a:lstStyle/>
          <a:p>
            <a:pPr algn="ctr"/>
            <a:r>
              <a:rPr lang="fr-CA" sz="4000" b="1" noProof="0" dirty="0">
                <a:latin typeface="+mn-lt"/>
              </a:rPr>
              <a:t>Utilisez les écrans</a:t>
            </a:r>
            <a:br>
              <a:rPr lang="fr-CA" sz="4000" b="1" noProof="0" dirty="0">
                <a:latin typeface="+mn-lt"/>
              </a:rPr>
            </a:br>
            <a:r>
              <a:rPr lang="fr-CA" sz="4000" b="1" noProof="0" dirty="0">
                <a:latin typeface="+mn-lt"/>
              </a:rPr>
              <a:t>en pleine conscience</a:t>
            </a:r>
            <a:endParaRPr lang="fr-CA" sz="4000" noProof="0" dirty="0">
              <a:latin typeface="+mn-lt"/>
            </a:endParaRPr>
          </a:p>
        </p:txBody>
      </p:sp>
      <p:sp>
        <p:nvSpPr>
          <p:cNvPr id="3" name="Content Placeholder 2">
            <a:extLst>
              <a:ext uri="{FF2B5EF4-FFF2-40B4-BE49-F238E27FC236}">
                <a16:creationId xmlns:a16="http://schemas.microsoft.com/office/drawing/2014/main" id="{6E6F9629-BE1D-A368-16D1-292770AB7C64}"/>
              </a:ext>
            </a:extLst>
          </p:cNvPr>
          <p:cNvSpPr>
            <a:spLocks noGrp="1"/>
          </p:cNvSpPr>
          <p:nvPr>
            <p:ph idx="1"/>
            <p:custDataLst>
              <p:tags r:id="rId2"/>
            </p:custDataLst>
          </p:nvPr>
        </p:nvSpPr>
        <p:spPr>
          <a:xfrm>
            <a:off x="4468091" y="2550340"/>
            <a:ext cx="6917916" cy="4086434"/>
          </a:xfrm>
        </p:spPr>
        <p:txBody>
          <a:bodyPr>
            <a:noAutofit/>
          </a:bodyPr>
          <a:lstStyle/>
          <a:p>
            <a:pPr marL="0" indent="0">
              <a:spcAft>
                <a:spcPts val="1000"/>
              </a:spcAft>
              <a:buNone/>
            </a:pPr>
            <a:r>
              <a:rPr lang="fr-CA" sz="3000" noProof="0" dirty="0">
                <a:latin typeface="Tahoma" panose="020B0604030504040204" pitchFamily="34" charset="0"/>
                <a:ea typeface="Tahoma" panose="020B0604030504040204" pitchFamily="34" charset="0"/>
                <a:cs typeface="Tahoma" panose="020B0604030504040204" pitchFamily="34" charset="0"/>
              </a:rPr>
              <a:t>Il est plus facile de fixer des </a:t>
            </a:r>
            <a:r>
              <a:rPr lang="fr-CA" sz="3000" noProof="0" dirty="0">
                <a:latin typeface="Tahoma" panose="020B0604030504040204" pitchFamily="34" charset="0"/>
                <a:ea typeface="Tahoma" panose="020B0604030504040204" pitchFamily="34" charset="0"/>
                <a:cs typeface="Tahoma" panose="020B0604030504040204" pitchFamily="34" charset="0"/>
                <a:hlinkClick r:id="rId8"/>
              </a:rPr>
              <a:t>limites appropriées</a:t>
            </a:r>
            <a:r>
              <a:rPr lang="fr-CA" sz="3000" noProof="0" dirty="0">
                <a:latin typeface="Tahoma" panose="020B0604030504040204" pitchFamily="34" charset="0"/>
                <a:ea typeface="Tahoma" panose="020B0604030504040204" pitchFamily="34" charset="0"/>
                <a:cs typeface="Tahoma" panose="020B0604030504040204" pitchFamily="34" charset="0"/>
              </a:rPr>
              <a:t> au temps d’écran que de retrancher du temps plus tard.</a:t>
            </a:r>
          </a:p>
          <a:p>
            <a:pPr marL="0" indent="0">
              <a:buNone/>
            </a:pPr>
            <a:r>
              <a:rPr lang="fr-CA" sz="3200" dirty="0">
                <a:latin typeface="Tahoma" panose="020B0604030504040204" pitchFamily="34" charset="0"/>
                <a:ea typeface="Tahoma" panose="020B0604030504040204" pitchFamily="34" charset="0"/>
                <a:cs typeface="Tahoma" panose="020B0604030504040204" pitchFamily="34" charset="0"/>
              </a:rPr>
              <a:t>Un </a:t>
            </a:r>
            <a:r>
              <a:rPr lang="fr-CA" sz="3200" b="1" dirty="0">
                <a:solidFill>
                  <a:srgbClr val="FD9D62"/>
                </a:solidFill>
                <a:latin typeface="Tahoma" panose="020B0604030504040204" pitchFamily="34" charset="0"/>
                <a:ea typeface="Tahoma" panose="020B0604030504040204" pitchFamily="34" charset="0"/>
                <a:cs typeface="Tahoma" panose="020B0604030504040204" pitchFamily="34" charset="0"/>
              </a:rPr>
              <a:t>plan médiatique familial </a:t>
            </a:r>
            <a:r>
              <a:rPr lang="fr-CA" sz="3200" dirty="0">
                <a:latin typeface="Tahoma" panose="020B0604030504040204" pitchFamily="34" charset="0"/>
                <a:ea typeface="Tahoma" panose="020B0604030504040204" pitchFamily="34" charset="0"/>
                <a:cs typeface="Tahoma" panose="020B0604030504040204" pitchFamily="34" charset="0"/>
              </a:rPr>
              <a:t>est utile pour aider tous les membres de la famille à utiliser les écrans de manière plus saine.</a:t>
            </a:r>
          </a:p>
        </p:txBody>
      </p:sp>
      <p:sp>
        <p:nvSpPr>
          <p:cNvPr id="4" name="Rectangle: Rounded Corners 3">
            <a:extLst>
              <a:ext uri="{FF2B5EF4-FFF2-40B4-BE49-F238E27FC236}">
                <a16:creationId xmlns:a16="http://schemas.microsoft.com/office/drawing/2014/main" id="{7F530D9E-0185-9E34-BA32-1F9C03FDDE60}"/>
              </a:ext>
            </a:extLst>
          </p:cNvPr>
          <p:cNvSpPr/>
          <p:nvPr>
            <p:custDataLst>
              <p:tags r:id="rId3"/>
            </p:custDataLst>
          </p:nvPr>
        </p:nvSpPr>
        <p:spPr>
          <a:xfrm>
            <a:off x="4468091" y="603115"/>
            <a:ext cx="6917916" cy="1560798"/>
          </a:xfrm>
          <a:prstGeom prst="roundRect">
            <a:avLst/>
          </a:prstGeom>
          <a:noFill/>
          <a:ln w="50800">
            <a:solidFill>
              <a:srgbClr val="FD9D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pic>
        <p:nvPicPr>
          <p:cNvPr id="7" name="Picture 6">
            <a:extLst>
              <a:ext uri="{FF2B5EF4-FFF2-40B4-BE49-F238E27FC236}">
                <a16:creationId xmlns:a16="http://schemas.microsoft.com/office/drawing/2014/main" id="{6AD130EA-A472-C366-33CB-765CC67ACB87}"/>
              </a:ext>
            </a:extLst>
          </p:cNvPr>
          <p:cNvPicPr>
            <a:picLocks noChangeAspect="1"/>
          </p:cNvPicPr>
          <p:nvPr>
            <p:custDataLst>
              <p:tags r:id="rId4"/>
            </p:custDataLst>
          </p:nvPr>
        </p:nvPicPr>
        <p:blipFill>
          <a:blip r:embed="rId9">
            <a:extLst>
              <a:ext uri="{28A0092B-C50C-407E-A947-70E740481C1C}">
                <a14:useLocalDpi xmlns:a14="http://schemas.microsoft.com/office/drawing/2010/main" val="0"/>
              </a:ext>
            </a:extLst>
          </a:blip>
          <a:srcRect l="7208" r="11501"/>
          <a:stretch>
            <a:fillRect/>
          </a:stretch>
        </p:blipFill>
        <p:spPr>
          <a:xfrm>
            <a:off x="-13322" y="-2"/>
            <a:ext cx="3751117" cy="6858000"/>
          </a:xfrm>
          <a:prstGeom prst="rect">
            <a:avLst/>
          </a:prstGeom>
        </p:spPr>
      </p:pic>
      <p:sp>
        <p:nvSpPr>
          <p:cNvPr id="12" name="Freeform 10">
            <a:extLst>
              <a:ext uri="{FF2B5EF4-FFF2-40B4-BE49-F238E27FC236}">
                <a16:creationId xmlns:a16="http://schemas.microsoft.com/office/drawing/2014/main" id="{2D265DED-71D0-AA10-68AF-FF8212C0737E}"/>
              </a:ext>
            </a:extLst>
          </p:cNvPr>
          <p:cNvSpPr/>
          <p:nvPr>
            <p:custDataLst>
              <p:tags r:id="rId5"/>
            </p:custDataLst>
          </p:nvPr>
        </p:nvSpPr>
        <p:spPr>
          <a:xfrm rot="10800000">
            <a:off x="3714935" y="-9597"/>
            <a:ext cx="45719" cy="6867595"/>
          </a:xfrm>
          <a:custGeom>
            <a:avLst/>
            <a:gdLst/>
            <a:ahLst/>
            <a:cxnLst/>
            <a:rect l="l" t="t" r="r" b="b"/>
            <a:pathLst>
              <a:path w="91534" h="3316173">
                <a:moveTo>
                  <a:pt x="0" y="0"/>
                </a:moveTo>
                <a:lnTo>
                  <a:pt x="91534" y="0"/>
                </a:lnTo>
                <a:lnTo>
                  <a:pt x="91534" y="3316173"/>
                </a:lnTo>
                <a:lnTo>
                  <a:pt x="0" y="3316173"/>
                </a:lnTo>
                <a:close/>
              </a:path>
            </a:pathLst>
          </a:custGeom>
          <a:solidFill>
            <a:srgbClr val="FD9D62"/>
          </a:solidFill>
        </p:spPr>
        <p:txBody>
          <a:bodyPr/>
          <a:lstStyle/>
          <a:p>
            <a:endParaRPr lang="fr-CA" sz="1600" noProof="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99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7F9FF"/>
        </a:solidFill>
        <a:effectLst/>
      </p:bgPr>
    </p:bg>
    <p:spTree>
      <p:nvGrpSpPr>
        <p:cNvPr id="1" name="">
          <a:extLst>
            <a:ext uri="{FF2B5EF4-FFF2-40B4-BE49-F238E27FC236}">
              <a16:creationId xmlns:a16="http://schemas.microsoft.com/office/drawing/2014/main" id="{901065CB-7B09-29CD-DE24-AC9E73BF43D3}"/>
            </a:ext>
          </a:extLst>
        </p:cNvPr>
        <p:cNvGrpSpPr/>
        <p:nvPr/>
      </p:nvGrpSpPr>
      <p:grpSpPr>
        <a:xfrm>
          <a:off x="0" y="0"/>
          <a:ext cx="0" cy="0"/>
          <a:chOff x="0" y="0"/>
          <a:chExt cx="0" cy="0"/>
        </a:xfrm>
      </p:grpSpPr>
      <p:sp>
        <p:nvSpPr>
          <p:cNvPr id="22" name="Rectangle 21">
            <a:extLst>
              <a:ext uri="{FF2B5EF4-FFF2-40B4-BE49-F238E27FC236}">
                <a16:creationId xmlns:a16="http://schemas.microsoft.com/office/drawing/2014/main" id="{EA0E2C78-8805-217C-31FC-9CD78F7ED442}"/>
              </a:ext>
            </a:extLst>
          </p:cNvPr>
          <p:cNvSpPr/>
          <p:nvPr>
            <p:custDataLst>
              <p:tags r:id="rId1"/>
            </p:custDataLst>
          </p:nvPr>
        </p:nvSpPr>
        <p:spPr>
          <a:xfrm>
            <a:off x="0" y="0"/>
            <a:ext cx="12192000" cy="6858000"/>
          </a:xfrm>
          <a:prstGeom prst="rect">
            <a:avLst/>
          </a:prstGeom>
          <a:solidFill>
            <a:srgbClr val="EBEBFF"/>
          </a:solidFill>
          <a:ln w="50800">
            <a:solidFill>
              <a:srgbClr val="625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11" name="Rectangle 10">
            <a:extLst>
              <a:ext uri="{FF2B5EF4-FFF2-40B4-BE49-F238E27FC236}">
                <a16:creationId xmlns:a16="http://schemas.microsoft.com/office/drawing/2014/main" id="{82BAC6C1-9E22-A0B3-5545-1A7375484E62}"/>
              </a:ext>
            </a:extLst>
          </p:cNvPr>
          <p:cNvSpPr/>
          <p:nvPr>
            <p:custDataLst>
              <p:tags r:id="rId2"/>
            </p:custDataLst>
          </p:nvPr>
        </p:nvSpPr>
        <p:spPr>
          <a:xfrm>
            <a:off x="304800" y="563587"/>
            <a:ext cx="10888717" cy="57386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23" name="Rectangle 22">
            <a:extLst>
              <a:ext uri="{FF2B5EF4-FFF2-40B4-BE49-F238E27FC236}">
                <a16:creationId xmlns:a16="http://schemas.microsoft.com/office/drawing/2014/main" id="{783DF0F4-7DFA-8AB1-26B2-AEEEAEE1ABBE}"/>
              </a:ext>
            </a:extLst>
          </p:cNvPr>
          <p:cNvSpPr/>
          <p:nvPr>
            <p:custDataLst>
              <p:tags r:id="rId3"/>
            </p:custDataLst>
          </p:nvPr>
        </p:nvSpPr>
        <p:spPr>
          <a:xfrm>
            <a:off x="304800" y="551791"/>
            <a:ext cx="11562735" cy="5762246"/>
          </a:xfrm>
          <a:prstGeom prst="rect">
            <a:avLst/>
          </a:prstGeom>
          <a:noFill/>
          <a:ln w="50800">
            <a:solidFill>
              <a:srgbClr val="625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14" name="TextBox 13">
            <a:extLst>
              <a:ext uri="{FF2B5EF4-FFF2-40B4-BE49-F238E27FC236}">
                <a16:creationId xmlns:a16="http://schemas.microsoft.com/office/drawing/2014/main" id="{5ECCA22B-21E6-9BB7-0F8B-54936CE54401}"/>
              </a:ext>
            </a:extLst>
          </p:cNvPr>
          <p:cNvSpPr txBox="1"/>
          <p:nvPr>
            <p:custDataLst>
              <p:tags r:id="rId4"/>
            </p:custDataLst>
          </p:nvPr>
        </p:nvSpPr>
        <p:spPr>
          <a:xfrm>
            <a:off x="3091952" y="1464716"/>
            <a:ext cx="8753206" cy="4449936"/>
          </a:xfrm>
          <a:prstGeom prst="rect">
            <a:avLst/>
          </a:prstGeom>
          <a:noFill/>
        </p:spPr>
        <p:txBody>
          <a:bodyPr wrap="square" rtlCol="0">
            <a:spAutoFit/>
          </a:bodyPr>
          <a:lstStyle/>
          <a:p>
            <a:pPr>
              <a:spcAft>
                <a:spcPts val="500"/>
              </a:spcAft>
            </a:pPr>
            <a:r>
              <a:rPr lang="fr-CA" sz="2200" b="1" noProof="0" dirty="0">
                <a:solidFill>
                  <a:srgbClr val="625D90"/>
                </a:solidFill>
                <a:latin typeface="Tahoma" panose="020B0604030504040204" pitchFamily="34" charset="0"/>
                <a:ea typeface="Tahoma" panose="020B0604030504040204" pitchFamily="34" charset="0"/>
                <a:cs typeface="Tahoma" panose="020B0604030504040204" pitchFamily="34" charset="0"/>
              </a:rPr>
              <a:t>Il n’est jamais trop tôt pour commencer : </a:t>
            </a:r>
            <a:r>
              <a:rPr lang="fr-CA" sz="2200" noProof="0" dirty="0">
                <a:latin typeface="Tahoma" panose="020B0604030504040204" pitchFamily="34" charset="0"/>
                <a:ea typeface="Tahoma" panose="020B0604030504040204" pitchFamily="34" charset="0"/>
                <a:cs typeface="Tahoma" panose="020B0604030504040204" pitchFamily="34" charset="0"/>
              </a:rPr>
              <a:t>Créez un plan médiatique avant la naissance (dans la mesure du possible)</a:t>
            </a:r>
            <a:r>
              <a:rPr lang="fr-CA" sz="2200" dirty="0">
                <a:latin typeface="Tahoma" panose="020B0604030504040204" pitchFamily="34" charset="0"/>
                <a:ea typeface="Tahoma" panose="020B0604030504040204" pitchFamily="34" charset="0"/>
                <a:cs typeface="Tahoma" panose="020B0604030504040204" pitchFamily="34" charset="0"/>
              </a:rPr>
              <a:t>.</a:t>
            </a:r>
          </a:p>
          <a:p>
            <a:pPr marL="800100" lvl="1" indent="-342900">
              <a:buClr>
                <a:srgbClr val="625D90"/>
              </a:buClr>
              <a:buFont typeface="Wingdings" panose="05000000000000000000" pitchFamily="2" charset="2"/>
              <a:buChar char="§"/>
            </a:pPr>
            <a:r>
              <a:rPr lang="fr-CA" dirty="0">
                <a:latin typeface="Tahoma" panose="020B0604030504040204" pitchFamily="34" charset="0"/>
                <a:ea typeface="Tahoma" panose="020B0604030504040204" pitchFamily="34" charset="0"/>
                <a:cs typeface="Tahoma" panose="020B0604030504040204" pitchFamily="34" charset="0"/>
              </a:rPr>
              <a:t>Encouragez de saines habitudes médiatiques dès un jeune âge.</a:t>
            </a:r>
          </a:p>
          <a:p>
            <a:pPr marL="0" lvl="1">
              <a:spcBef>
                <a:spcPts val="1000"/>
              </a:spcBef>
              <a:spcAft>
                <a:spcPts val="1000"/>
              </a:spcAft>
              <a:buClr>
                <a:srgbClr val="625D90"/>
              </a:buClr>
            </a:pPr>
            <a:r>
              <a:rPr lang="fr-CA" sz="2400" b="1" dirty="0">
                <a:solidFill>
                  <a:srgbClr val="625D90"/>
                </a:solidFill>
                <a:latin typeface="Tahoma" panose="020B0604030504040204" pitchFamily="34" charset="0"/>
                <a:ea typeface="Tahoma" panose="020B0604030504040204" pitchFamily="34" charset="0"/>
                <a:cs typeface="Tahoma" panose="020B0604030504040204" pitchFamily="34" charset="0"/>
              </a:rPr>
              <a:t>C’est une activité familiale : </a:t>
            </a:r>
            <a:r>
              <a:rPr lang="fr-CA" sz="2400" dirty="0">
                <a:latin typeface="Tahoma" panose="020B0604030504040204" pitchFamily="34" charset="0"/>
                <a:ea typeface="Tahoma" panose="020B0604030504040204" pitchFamily="34" charset="0"/>
                <a:cs typeface="Tahoma" panose="020B0604030504040204" pitchFamily="34" charset="0"/>
              </a:rPr>
              <a:t>Réfléchissez aux besoins de santé, d’éducation et de loisirs de chaque membre de la famille.</a:t>
            </a:r>
          </a:p>
          <a:p>
            <a:pPr marL="0" lvl="1">
              <a:spcAft>
                <a:spcPts val="1000"/>
              </a:spcAft>
              <a:buClr>
                <a:srgbClr val="625D90"/>
              </a:buClr>
            </a:pPr>
            <a:r>
              <a:rPr lang="fr-CA" sz="2400" b="1" dirty="0">
                <a:solidFill>
                  <a:srgbClr val="625D90"/>
                </a:solidFill>
                <a:latin typeface="Tahoma" panose="020B0604030504040204" pitchFamily="34" charset="0"/>
                <a:ea typeface="Tahoma" panose="020B0604030504040204" pitchFamily="34" charset="0"/>
                <a:cs typeface="Tahoma" panose="020B0604030504040204" pitchFamily="34" charset="0"/>
              </a:rPr>
              <a:t>Tenez compte du milieu de garde : </a:t>
            </a:r>
            <a:r>
              <a:rPr lang="fr-CA" sz="2400" dirty="0">
                <a:latin typeface="Tahoma" panose="020B0604030504040204" pitchFamily="34" charset="0"/>
                <a:ea typeface="Tahoma" panose="020B0604030504040204" pitchFamily="34" charset="0"/>
                <a:cs typeface="Tahoma" panose="020B0604030504040204" pitchFamily="34" charset="0"/>
              </a:rPr>
              <a:t>Réfléchissez à l’utilisation des écrans en milieu de garde. Informez-vous si vous ne connaissez pas la réponse.</a:t>
            </a:r>
          </a:p>
          <a:p>
            <a:pPr marL="0" lvl="1">
              <a:buClr>
                <a:srgbClr val="625D90"/>
              </a:buClr>
            </a:pPr>
            <a:r>
              <a:rPr lang="fr-CA" sz="2400" b="1" dirty="0" err="1">
                <a:solidFill>
                  <a:srgbClr val="625D90"/>
                </a:solidFill>
                <a:latin typeface="Tahoma" panose="020B0604030504040204" pitchFamily="34" charset="0"/>
                <a:ea typeface="Tahoma" panose="020B0604030504040204" pitchFamily="34" charset="0"/>
                <a:cs typeface="Tahoma" panose="020B0604030504040204" pitchFamily="34" charset="0"/>
              </a:rPr>
              <a:t>Rééévaluez</a:t>
            </a:r>
            <a:r>
              <a:rPr lang="fr-CA" sz="2400" b="1" dirty="0">
                <a:solidFill>
                  <a:srgbClr val="625D90"/>
                </a:solidFill>
                <a:latin typeface="Tahoma" panose="020B0604030504040204" pitchFamily="34" charset="0"/>
                <a:ea typeface="Tahoma" panose="020B0604030504040204" pitchFamily="34" charset="0"/>
                <a:cs typeface="Tahoma" panose="020B0604030504040204" pitchFamily="34" charset="0"/>
              </a:rPr>
              <a:t> : </a:t>
            </a:r>
            <a:r>
              <a:rPr lang="fr-CA" sz="2400" dirty="0">
                <a:latin typeface="Tahoma" panose="020B0604030504040204" pitchFamily="34" charset="0"/>
                <a:ea typeface="Tahoma" panose="020B0604030504040204" pitchFamily="34" charset="0"/>
                <a:cs typeface="Tahoma" panose="020B0604030504040204" pitchFamily="34" charset="0"/>
              </a:rPr>
              <a:t>Réévaluez le plan médiatique régulièrement et modifiez-le au besoin.</a:t>
            </a:r>
            <a:endParaRPr lang="fr-CA" sz="2200" noProof="0" dirty="0">
              <a:latin typeface="Tahoma" panose="020B0604030504040204" pitchFamily="34" charset="0"/>
              <a:ea typeface="Tahoma" panose="020B0604030504040204" pitchFamily="34" charset="0"/>
              <a:cs typeface="Tahoma" panose="020B0604030504040204" pitchFamily="34" charset="0"/>
            </a:endParaRPr>
          </a:p>
        </p:txBody>
      </p:sp>
      <p:sp>
        <p:nvSpPr>
          <p:cNvPr id="2" name="Title 1">
            <a:extLst>
              <a:ext uri="{FF2B5EF4-FFF2-40B4-BE49-F238E27FC236}">
                <a16:creationId xmlns:a16="http://schemas.microsoft.com/office/drawing/2014/main" id="{0C83065F-5235-DAD8-410A-F1A75991516F}"/>
              </a:ext>
            </a:extLst>
          </p:cNvPr>
          <p:cNvSpPr>
            <a:spLocks noGrp="1"/>
          </p:cNvSpPr>
          <p:nvPr>
            <p:ph type="title"/>
            <p:custDataLst>
              <p:tags r:id="rId5"/>
            </p:custDataLst>
          </p:nvPr>
        </p:nvSpPr>
        <p:spPr>
          <a:xfrm>
            <a:off x="3091952" y="666866"/>
            <a:ext cx="8753206" cy="797850"/>
          </a:xfrm>
        </p:spPr>
        <p:txBody>
          <a:bodyPr>
            <a:noAutofit/>
          </a:bodyPr>
          <a:lstStyle/>
          <a:p>
            <a:r>
              <a:rPr lang="fr-CA" sz="4000" b="1" noProof="0" dirty="0"/>
              <a:t>Conseils pour </a:t>
            </a:r>
            <a:r>
              <a:rPr lang="fr-CA" sz="4000" b="1" dirty="0"/>
              <a:t>créer un plan médiatique</a:t>
            </a:r>
            <a:endParaRPr lang="fr-CA" sz="4000" b="1" noProof="0" dirty="0">
              <a:latin typeface="+mn-lt"/>
            </a:endParaRPr>
          </a:p>
        </p:txBody>
      </p:sp>
      <p:pic>
        <p:nvPicPr>
          <p:cNvPr id="5" name="Picture 4">
            <a:extLst>
              <a:ext uri="{FF2B5EF4-FFF2-40B4-BE49-F238E27FC236}">
                <a16:creationId xmlns:a16="http://schemas.microsoft.com/office/drawing/2014/main" id="{B65F64E9-89C9-820D-B534-29C24CC77806}"/>
              </a:ext>
            </a:extLst>
          </p:cNvPr>
          <p:cNvPicPr>
            <a:picLocks noChangeAspect="1"/>
          </p:cNvPicPr>
          <p:nvPr>
            <p:custDataLst>
              <p:tags r:id="rId6"/>
            </p:custDataLst>
          </p:nvPr>
        </p:nvPicPr>
        <p:blipFill>
          <a:blip r:embed="rId10">
            <a:extLst>
              <a:ext uri="{28A0092B-C50C-407E-A947-70E740481C1C}">
                <a14:useLocalDpi xmlns:a14="http://schemas.microsoft.com/office/drawing/2010/main" val="0"/>
              </a:ext>
            </a:extLst>
          </a:blip>
          <a:srcRect/>
          <a:stretch>
            <a:fillRect/>
          </a:stretch>
        </p:blipFill>
        <p:spPr>
          <a:xfrm>
            <a:off x="324464" y="563587"/>
            <a:ext cx="2556658" cy="5715059"/>
          </a:xfrm>
          <a:prstGeom prst="rect">
            <a:avLst/>
          </a:prstGeom>
        </p:spPr>
      </p:pic>
      <p:sp>
        <p:nvSpPr>
          <p:cNvPr id="4" name="Freeform 10">
            <a:extLst>
              <a:ext uri="{FF2B5EF4-FFF2-40B4-BE49-F238E27FC236}">
                <a16:creationId xmlns:a16="http://schemas.microsoft.com/office/drawing/2014/main" id="{88952DE6-6228-985D-78AC-FB0176EE86F1}"/>
              </a:ext>
            </a:extLst>
          </p:cNvPr>
          <p:cNvSpPr/>
          <p:nvPr>
            <p:custDataLst>
              <p:tags r:id="rId7"/>
            </p:custDataLst>
          </p:nvPr>
        </p:nvSpPr>
        <p:spPr>
          <a:xfrm rot="10800000" flipH="1">
            <a:off x="2879556" y="575382"/>
            <a:ext cx="45719" cy="5738653"/>
          </a:xfrm>
          <a:custGeom>
            <a:avLst/>
            <a:gdLst/>
            <a:ahLst/>
            <a:cxnLst/>
            <a:rect l="l" t="t" r="r" b="b"/>
            <a:pathLst>
              <a:path w="91534" h="3316173">
                <a:moveTo>
                  <a:pt x="0" y="0"/>
                </a:moveTo>
                <a:lnTo>
                  <a:pt x="91534" y="0"/>
                </a:lnTo>
                <a:lnTo>
                  <a:pt x="91534" y="3316173"/>
                </a:lnTo>
                <a:lnTo>
                  <a:pt x="0" y="3316173"/>
                </a:lnTo>
                <a:close/>
              </a:path>
            </a:pathLst>
          </a:custGeom>
          <a:solidFill>
            <a:srgbClr val="625D90"/>
          </a:solidFill>
        </p:spPr>
        <p:txBody>
          <a:bodyPr/>
          <a:lstStyle/>
          <a:p>
            <a:endParaRPr lang="fr-CA" sz="1600" noProof="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77424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0339D-E36B-8126-E89A-AD31D020171A}"/>
              </a:ext>
            </a:extLst>
          </p:cNvPr>
          <p:cNvSpPr>
            <a:spLocks noGrp="1"/>
          </p:cNvSpPr>
          <p:nvPr>
            <p:ph type="title"/>
            <p:custDataLst>
              <p:tags r:id="rId1"/>
            </p:custDataLst>
          </p:nvPr>
        </p:nvSpPr>
        <p:spPr>
          <a:xfrm>
            <a:off x="5056470" y="328023"/>
            <a:ext cx="6394421" cy="2401454"/>
          </a:xfrm>
        </p:spPr>
        <p:txBody>
          <a:bodyPr>
            <a:normAutofit fontScale="90000"/>
          </a:bodyPr>
          <a:lstStyle/>
          <a:p>
            <a:pPr algn="ctr"/>
            <a:r>
              <a:rPr lang="fr-CA" b="1" noProof="0" dirty="0"/>
              <a:t>Donner l’exemple</a:t>
            </a:r>
            <a:br>
              <a:rPr lang="fr-CA" b="1" noProof="0" dirty="0"/>
            </a:br>
            <a:r>
              <a:rPr lang="fr-CA" b="1" noProof="0" dirty="0"/>
              <a:t>d’une saine utilisation</a:t>
            </a:r>
            <a:br>
              <a:rPr lang="fr-CA" b="1" noProof="0" dirty="0"/>
            </a:br>
            <a:r>
              <a:rPr lang="fr-CA" b="1" noProof="0" dirty="0"/>
              <a:t>des écrans aux </a:t>
            </a:r>
            <a:r>
              <a:rPr lang="fr-CA" b="1" dirty="0"/>
              <a:t>enfants</a:t>
            </a:r>
            <a:br>
              <a:rPr lang="fr-CA" b="1" dirty="0"/>
            </a:br>
            <a:r>
              <a:rPr lang="fr-CA" b="1" dirty="0"/>
              <a:t>d’âge préscolaire</a:t>
            </a:r>
            <a:endParaRPr lang="fr-CA" noProof="0" dirty="0"/>
          </a:p>
        </p:txBody>
      </p:sp>
      <p:sp>
        <p:nvSpPr>
          <p:cNvPr id="3" name="Content Placeholder 2">
            <a:extLst>
              <a:ext uri="{FF2B5EF4-FFF2-40B4-BE49-F238E27FC236}">
                <a16:creationId xmlns:a16="http://schemas.microsoft.com/office/drawing/2014/main" id="{E52B106C-172E-A398-97D4-FC8C133ADAF5}"/>
              </a:ext>
            </a:extLst>
          </p:cNvPr>
          <p:cNvSpPr>
            <a:spLocks noGrp="1"/>
          </p:cNvSpPr>
          <p:nvPr>
            <p:ph idx="1"/>
            <p:custDataLst>
              <p:tags r:id="rId2"/>
            </p:custDataLst>
          </p:nvPr>
        </p:nvSpPr>
        <p:spPr>
          <a:xfrm>
            <a:off x="5101617" y="3109727"/>
            <a:ext cx="6079001" cy="1961037"/>
          </a:xfrm>
        </p:spPr>
        <p:txBody>
          <a:bodyPr>
            <a:normAutofit fontScale="92500"/>
          </a:bodyPr>
          <a:lstStyle/>
          <a:p>
            <a:pPr marL="0" indent="0">
              <a:buNone/>
            </a:pPr>
            <a:r>
              <a:rPr lang="fr-CA" sz="3600" noProof="0" dirty="0">
                <a:latin typeface="Tahoma" panose="020B0604030504040204" pitchFamily="34" charset="0"/>
                <a:ea typeface="Tahoma" panose="020B0604030504040204" pitchFamily="34" charset="0"/>
                <a:cs typeface="Tahoma" panose="020B0604030504040204" pitchFamily="34" charset="0"/>
              </a:rPr>
              <a:t>Les jeunes enfants apprennent mieux par l’observation des personnes qui les entourent et les interactions avec eux.</a:t>
            </a:r>
            <a:endParaRPr lang="fr-CA" noProof="0" dirty="0"/>
          </a:p>
        </p:txBody>
      </p:sp>
      <p:sp>
        <p:nvSpPr>
          <p:cNvPr id="5" name="Rectangle: Rounded Corners 4">
            <a:extLst>
              <a:ext uri="{FF2B5EF4-FFF2-40B4-BE49-F238E27FC236}">
                <a16:creationId xmlns:a16="http://schemas.microsoft.com/office/drawing/2014/main" id="{23448AB8-EB3B-784E-9F52-1E64A635C55E}"/>
              </a:ext>
            </a:extLst>
          </p:cNvPr>
          <p:cNvSpPr/>
          <p:nvPr>
            <p:custDataLst>
              <p:tags r:id="rId3"/>
            </p:custDataLst>
          </p:nvPr>
        </p:nvSpPr>
        <p:spPr>
          <a:xfrm>
            <a:off x="5102189" y="328022"/>
            <a:ext cx="6348703" cy="2401455"/>
          </a:xfrm>
          <a:prstGeom prst="roundRect">
            <a:avLst/>
          </a:prstGeom>
          <a:noFill/>
          <a:ln w="50800">
            <a:solidFill>
              <a:srgbClr val="73B6F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pic>
        <p:nvPicPr>
          <p:cNvPr id="9" name="Picture 8">
            <a:extLst>
              <a:ext uri="{FF2B5EF4-FFF2-40B4-BE49-F238E27FC236}">
                <a16:creationId xmlns:a16="http://schemas.microsoft.com/office/drawing/2014/main" id="{AB769ACC-0C69-16DD-C34A-B75159166C73}"/>
              </a:ext>
            </a:extLst>
          </p:cNvPr>
          <p:cNvPicPr>
            <a:picLocks noChangeAspect="1"/>
          </p:cNvPicPr>
          <p:nvPr>
            <p:custDataLst>
              <p:tags r:id="rId4"/>
            </p:custDataLst>
          </p:nvPr>
        </p:nvPicPr>
        <p:blipFill>
          <a:blip r:embed="rId8">
            <a:extLst>
              <a:ext uri="{28A0092B-C50C-407E-A947-70E740481C1C}">
                <a14:useLocalDpi xmlns:a14="http://schemas.microsoft.com/office/drawing/2010/main" val="0"/>
              </a:ext>
            </a:extLst>
          </a:blip>
          <a:srcRect t="8255" r="14995"/>
          <a:stretch>
            <a:fillRect/>
          </a:stretch>
        </p:blipFill>
        <p:spPr>
          <a:xfrm>
            <a:off x="0" y="-10395"/>
            <a:ext cx="4239491" cy="6868395"/>
          </a:xfrm>
          <a:prstGeom prst="rect">
            <a:avLst/>
          </a:prstGeom>
        </p:spPr>
      </p:pic>
      <p:sp>
        <p:nvSpPr>
          <p:cNvPr id="10" name="Freeform 10">
            <a:extLst>
              <a:ext uri="{FF2B5EF4-FFF2-40B4-BE49-F238E27FC236}">
                <a16:creationId xmlns:a16="http://schemas.microsoft.com/office/drawing/2014/main" id="{967B1E7E-A4BE-2521-9F18-18488BC563B9}"/>
              </a:ext>
            </a:extLst>
          </p:cNvPr>
          <p:cNvSpPr/>
          <p:nvPr>
            <p:custDataLst>
              <p:tags r:id="rId5"/>
            </p:custDataLst>
          </p:nvPr>
        </p:nvSpPr>
        <p:spPr>
          <a:xfrm rot="10800000">
            <a:off x="4239491" y="-9596"/>
            <a:ext cx="45719" cy="6867595"/>
          </a:xfrm>
          <a:custGeom>
            <a:avLst/>
            <a:gdLst/>
            <a:ahLst/>
            <a:cxnLst/>
            <a:rect l="l" t="t" r="r" b="b"/>
            <a:pathLst>
              <a:path w="91534" h="3316173">
                <a:moveTo>
                  <a:pt x="0" y="0"/>
                </a:moveTo>
                <a:lnTo>
                  <a:pt x="91534" y="0"/>
                </a:lnTo>
                <a:lnTo>
                  <a:pt x="91534" y="3316173"/>
                </a:lnTo>
                <a:lnTo>
                  <a:pt x="0" y="3316173"/>
                </a:lnTo>
                <a:close/>
              </a:path>
            </a:pathLst>
          </a:custGeom>
          <a:solidFill>
            <a:srgbClr val="73B6F7"/>
          </a:solidFill>
        </p:spPr>
        <p:txBody>
          <a:bodyPr/>
          <a:lstStyle/>
          <a:p>
            <a:endParaRPr lang="fr-CA" sz="1600" noProof="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53715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A23769-7BF5-171F-0695-9F8BE7979813}"/>
            </a:ext>
          </a:extLst>
        </p:cNvPr>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03FDF0E6-6C7C-6704-A392-76D7ACDC0E2F}"/>
              </a:ext>
            </a:extLst>
          </p:cNvPr>
          <p:cNvSpPr/>
          <p:nvPr>
            <p:custDataLst>
              <p:tags r:id="rId1"/>
            </p:custDataLst>
          </p:nvPr>
        </p:nvSpPr>
        <p:spPr>
          <a:xfrm>
            <a:off x="732959" y="838779"/>
            <a:ext cx="10726081" cy="5321876"/>
          </a:xfrm>
          <a:prstGeom prst="roundRect">
            <a:avLst/>
          </a:prstGeom>
          <a:solidFill>
            <a:schemeClr val="bg1"/>
          </a:solidFill>
          <a:ln w="50800">
            <a:solidFill>
              <a:srgbClr val="FD9D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2" name="Title 1">
            <a:extLst>
              <a:ext uri="{FF2B5EF4-FFF2-40B4-BE49-F238E27FC236}">
                <a16:creationId xmlns:a16="http://schemas.microsoft.com/office/drawing/2014/main" id="{F2AD8281-D026-9395-C847-177F251C917B}"/>
              </a:ext>
            </a:extLst>
          </p:cNvPr>
          <p:cNvSpPr>
            <a:spLocks noGrp="1"/>
          </p:cNvSpPr>
          <p:nvPr>
            <p:ph type="title"/>
            <p:custDataLst>
              <p:tags r:id="rId2"/>
            </p:custDataLst>
          </p:nvPr>
        </p:nvSpPr>
        <p:spPr>
          <a:xfrm>
            <a:off x="732958" y="1027368"/>
            <a:ext cx="10726081" cy="751577"/>
          </a:xfrm>
        </p:spPr>
        <p:txBody>
          <a:bodyPr>
            <a:normAutofit fontScale="90000"/>
          </a:bodyPr>
          <a:lstStyle/>
          <a:p>
            <a:pPr algn="ctr"/>
            <a:r>
              <a:rPr lang="fr-CA" sz="4000" b="1" noProof="0" dirty="0"/>
              <a:t>Comment donner l’exemple</a:t>
            </a:r>
            <a:br>
              <a:rPr lang="fr-CA" sz="4000" b="1" noProof="0" dirty="0"/>
            </a:br>
            <a:r>
              <a:rPr lang="fr-CA" sz="4000" b="1" noProof="0" dirty="0"/>
              <a:t> d’une saine utilisation des écrans</a:t>
            </a:r>
            <a:endParaRPr lang="fr-CA" sz="4000" noProof="0" dirty="0"/>
          </a:p>
        </p:txBody>
      </p:sp>
      <p:sp>
        <p:nvSpPr>
          <p:cNvPr id="4" name="TextBox 3">
            <a:extLst>
              <a:ext uri="{FF2B5EF4-FFF2-40B4-BE49-F238E27FC236}">
                <a16:creationId xmlns:a16="http://schemas.microsoft.com/office/drawing/2014/main" id="{FC132E30-61A2-8136-A3CB-C736B0499EAF}"/>
              </a:ext>
            </a:extLst>
          </p:cNvPr>
          <p:cNvSpPr txBox="1"/>
          <p:nvPr>
            <p:custDataLst>
              <p:tags r:id="rId3"/>
            </p:custDataLst>
          </p:nvPr>
        </p:nvSpPr>
        <p:spPr>
          <a:xfrm>
            <a:off x="963088" y="1967534"/>
            <a:ext cx="10265819" cy="4093428"/>
          </a:xfrm>
          <a:prstGeom prst="rect">
            <a:avLst/>
          </a:prstGeom>
          <a:noFill/>
        </p:spPr>
        <p:txBody>
          <a:bodyPr wrap="square" rtlCol="0">
            <a:spAutoFit/>
          </a:bodyPr>
          <a:lstStyle/>
          <a:p>
            <a:pPr marL="285750" indent="-285750">
              <a:buFont typeface="Arial" panose="020B0604020202020204" pitchFamily="34" charset="0"/>
              <a:buChar char="•"/>
            </a:pPr>
            <a:r>
              <a:rPr lang="fr-CA" sz="2000" b="1" noProof="0" dirty="0">
                <a:solidFill>
                  <a:srgbClr val="FD9D62"/>
                </a:solidFill>
                <a:latin typeface="Tahoma" panose="020B0604030504040204" pitchFamily="34" charset="0"/>
                <a:ea typeface="Tahoma" panose="020B0604030504040204" pitchFamily="34" charset="0"/>
                <a:cs typeface="Tahoma" panose="020B0604030504040204" pitchFamily="34" charset="0"/>
              </a:rPr>
              <a:t>Utilisez les écrans avec modération : </a:t>
            </a:r>
            <a:r>
              <a:rPr lang="fr-CA" sz="2000" noProof="0" dirty="0">
                <a:latin typeface="Tahoma" panose="020B0604030504040204" pitchFamily="34" charset="0"/>
                <a:ea typeface="Tahoma" panose="020B0604030504040204" pitchFamily="34" charset="0"/>
                <a:cs typeface="Tahoma" panose="020B0604030504040204" pitchFamily="34" charset="0"/>
              </a:rPr>
              <a:t>Priorisez plutôt les conversations, le jeu et les habitudes actives. (Quand les parents passent beaucoup de temps sur leurs appareils, les enfants ont tendance à faire comme eux.)</a:t>
            </a:r>
          </a:p>
          <a:p>
            <a:pPr marL="285750" indent="-285750">
              <a:buFont typeface="Arial" panose="020B0604020202020204" pitchFamily="34" charset="0"/>
              <a:buChar char="•"/>
            </a:pPr>
            <a:endParaRPr lang="fr-CA" sz="2000" b="1" noProof="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fr-CA" sz="2000" b="1" noProof="0" dirty="0">
                <a:solidFill>
                  <a:srgbClr val="FD9D62"/>
                </a:solidFill>
                <a:latin typeface="Tahoma" panose="020B0604030504040204" pitchFamily="34" charset="0"/>
                <a:ea typeface="Tahoma" panose="020B0604030504040204" pitchFamily="34" charset="0"/>
                <a:cs typeface="Tahoma" panose="020B0604030504040204" pitchFamily="34" charset="0"/>
              </a:rPr>
              <a:t>Choisissez les moments : </a:t>
            </a:r>
            <a:r>
              <a:rPr lang="fr-CA" sz="2000" noProof="0" dirty="0">
                <a:latin typeface="Tahoma" panose="020B0604030504040204" pitchFamily="34" charset="0"/>
                <a:ea typeface="Tahoma" panose="020B0604030504040204" pitchFamily="34" charset="0"/>
                <a:cs typeface="Tahoma" panose="020B0604030504040204" pitchFamily="34" charset="0"/>
              </a:rPr>
              <a:t>Réfléchissez </a:t>
            </a:r>
            <a:r>
              <a:rPr lang="fr-CA" sz="2000" dirty="0">
                <a:latin typeface="Tahoma" panose="020B0604030504040204" pitchFamily="34" charset="0"/>
                <a:ea typeface="Tahoma" panose="020B0604030504040204" pitchFamily="34" charset="0"/>
                <a:cs typeface="Tahoma" panose="020B0604030504040204" pitchFamily="34" charset="0"/>
              </a:rPr>
              <a:t>aux effets du moment de l’utilisation des écrans sur tous les membres de la famille. Par exemple, il peut être plus difficile de s’endormir et de rester endormi si les écrans sont utilisés avant le coucher</a:t>
            </a:r>
            <a:r>
              <a:rPr lang="fr-CA" sz="2000" noProof="0" dirty="0">
                <a:latin typeface="Tahoma" panose="020B0604030504040204" pitchFamily="34" charset="0"/>
                <a:ea typeface="Tahoma" panose="020B0604030504040204" pitchFamily="34" charset="0"/>
                <a:cs typeface="Tahoma" panose="020B0604030504040204" pitchFamily="34" charset="0"/>
              </a:rPr>
              <a:t>.</a:t>
            </a:r>
          </a:p>
          <a:p>
            <a:pPr marL="285750" indent="-285750">
              <a:buFont typeface="Arial" panose="020B0604020202020204" pitchFamily="34" charset="0"/>
              <a:buChar char="•"/>
            </a:pPr>
            <a:endParaRPr lang="fr-CA" sz="2000" b="1" noProof="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fr-CA" sz="2000" b="1" noProof="0" dirty="0">
                <a:solidFill>
                  <a:srgbClr val="FD9D62"/>
                </a:solidFill>
                <a:latin typeface="Tahoma" panose="020B0604030504040204" pitchFamily="34" charset="0"/>
                <a:ea typeface="Tahoma" panose="020B0604030504040204" pitchFamily="34" charset="0"/>
                <a:cs typeface="Tahoma" panose="020B0604030504040204" pitchFamily="34" charset="0"/>
              </a:rPr>
              <a:t>Choisissez le contenu : </a:t>
            </a:r>
            <a:r>
              <a:rPr lang="fr-CA" sz="2000" noProof="0" dirty="0">
                <a:latin typeface="Tahoma" panose="020B0604030504040204" pitchFamily="34" charset="0"/>
                <a:ea typeface="Tahoma" panose="020B0604030504040204" pitchFamily="34" charset="0"/>
                <a:cs typeface="Tahoma" panose="020B0604030504040204" pitchFamily="34" charset="0"/>
              </a:rPr>
              <a:t>Assurez-vous que le contenu des médias est adapté à l’âge. Évitez les stéréotypes, la publicité, la violence et le contenu sexuel.</a:t>
            </a:r>
          </a:p>
          <a:p>
            <a:pPr marL="285750" indent="-285750">
              <a:buFont typeface="Arial" panose="020B0604020202020204" pitchFamily="34" charset="0"/>
              <a:buChar char="•"/>
            </a:pPr>
            <a:endParaRPr lang="fr-CA" sz="2000" b="1" noProof="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fr-CA" sz="2000" b="1" noProof="0" dirty="0">
                <a:solidFill>
                  <a:srgbClr val="FD9D62"/>
                </a:solidFill>
                <a:latin typeface="Tahoma" panose="020B0604030504040204" pitchFamily="34" charset="0"/>
                <a:ea typeface="Tahoma" panose="020B0604030504040204" pitchFamily="34" charset="0"/>
                <a:cs typeface="Tahoma" panose="020B0604030504040204" pitchFamily="34" charset="0"/>
              </a:rPr>
              <a:t>Éteignez les écrans lorsqu’ils ne sont pas utilisés : </a:t>
            </a:r>
            <a:r>
              <a:rPr lang="fr-CA" sz="2000" noProof="0" dirty="0">
                <a:latin typeface="Tahoma" panose="020B0604030504040204" pitchFamily="34" charset="0"/>
                <a:ea typeface="Tahoma" panose="020B0604030504040204" pitchFamily="34" charset="0"/>
                <a:cs typeface="Tahoma" panose="020B0604030504040204" pitchFamily="34" charset="0"/>
              </a:rPr>
              <a:t>Les médias sur écran en arrière-plan nuisent au développement de l’enfant et au temps passé </a:t>
            </a:r>
            <a:r>
              <a:rPr lang="fr-CA" sz="2000" dirty="0">
                <a:latin typeface="Tahoma" panose="020B0604030504040204" pitchFamily="34" charset="0"/>
                <a:ea typeface="Tahoma" panose="020B0604030504040204" pitchFamily="34" charset="0"/>
                <a:cs typeface="Tahoma" panose="020B0604030504040204" pitchFamily="34" charset="0"/>
              </a:rPr>
              <a:t>en famille.</a:t>
            </a:r>
            <a:endParaRPr lang="fr-CA" sz="2000" noProof="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85903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70A0AB-8E7B-DCD5-7DEF-8A841CFD57C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C59DD1-3D3B-3F9E-78D9-2812D19684E8}"/>
              </a:ext>
            </a:extLst>
          </p:cNvPr>
          <p:cNvSpPr>
            <a:spLocks noGrp="1"/>
          </p:cNvSpPr>
          <p:nvPr>
            <p:ph idx="1"/>
            <p:custDataLst>
              <p:tags r:id="rId1"/>
            </p:custDataLst>
          </p:nvPr>
        </p:nvSpPr>
        <p:spPr>
          <a:xfrm>
            <a:off x="1407269" y="1692613"/>
            <a:ext cx="9992248" cy="4085516"/>
          </a:xfrm>
        </p:spPr>
        <p:txBody>
          <a:bodyPr anchor="ctr">
            <a:noAutofit/>
          </a:bodyPr>
          <a:lstStyle/>
          <a:p>
            <a:pPr>
              <a:lnSpc>
                <a:spcPct val="100000"/>
              </a:lnSpc>
              <a:spcBef>
                <a:spcPts val="0"/>
              </a:spcBef>
              <a:spcAft>
                <a:spcPts val="1000"/>
              </a:spcAft>
              <a:buClr>
                <a:srgbClr val="FD9D62"/>
              </a:buClr>
            </a:pPr>
            <a:r>
              <a:rPr lang="fr-CM" sz="2600" noProof="0" dirty="0"/>
              <a:t>Les écrans n’apportent pas d’avantages aux nourrissons et aux tout-petits. Limitez le temps d’écran des jeunes enfants afin de réduire les risques pour leur développement et prenez le temps de lui offrir un apprentissage direct en temps réel.</a:t>
            </a:r>
          </a:p>
          <a:p>
            <a:pPr>
              <a:lnSpc>
                <a:spcPct val="100000"/>
              </a:lnSpc>
              <a:spcBef>
                <a:spcPts val="0"/>
              </a:spcBef>
              <a:spcAft>
                <a:spcPts val="1000"/>
              </a:spcAft>
              <a:buClr>
                <a:srgbClr val="FD9D62"/>
              </a:buClr>
            </a:pPr>
            <a:r>
              <a:rPr lang="fr-CM" sz="2600" dirty="0"/>
              <a:t>Les enfants d’âge préscolaire apprennent mieux à parler et enrichissent mieux leur vocabulaire par des interactions directes et dynamiques, mais s’ils regardent du contenu éducatif adapté à leur âge avec un adulte investi, les risques associés à un usage précoce des écrans sur leur développement diminuent.</a:t>
            </a:r>
            <a:endParaRPr lang="fr-CM" sz="2600" noProof="0" dirty="0"/>
          </a:p>
        </p:txBody>
      </p:sp>
      <p:sp>
        <p:nvSpPr>
          <p:cNvPr id="6" name="TextBox 5">
            <a:extLst>
              <a:ext uri="{FF2B5EF4-FFF2-40B4-BE49-F238E27FC236}">
                <a16:creationId xmlns:a16="http://schemas.microsoft.com/office/drawing/2014/main" id="{955DCB5E-22F8-DFAC-D0E8-6A8D0D622E42}"/>
              </a:ext>
            </a:extLst>
          </p:cNvPr>
          <p:cNvSpPr txBox="1"/>
          <p:nvPr>
            <p:custDataLst>
              <p:tags r:id="rId2"/>
            </p:custDataLst>
          </p:nvPr>
        </p:nvSpPr>
        <p:spPr>
          <a:xfrm>
            <a:off x="1407269" y="728010"/>
            <a:ext cx="6332804" cy="646331"/>
          </a:xfrm>
          <a:prstGeom prst="rect">
            <a:avLst/>
          </a:prstGeom>
          <a:noFill/>
        </p:spPr>
        <p:txBody>
          <a:bodyPr wrap="square" rtlCol="0">
            <a:spAutoFit/>
          </a:bodyPr>
          <a:lstStyle/>
          <a:p>
            <a:r>
              <a:rPr lang="fr-CM" sz="3600" b="1" noProof="0" dirty="0"/>
              <a:t>Principaux points à retenir</a:t>
            </a:r>
          </a:p>
        </p:txBody>
      </p:sp>
      <p:sp>
        <p:nvSpPr>
          <p:cNvPr id="2" name="Rectangle: Rounded Corners 1">
            <a:extLst>
              <a:ext uri="{FF2B5EF4-FFF2-40B4-BE49-F238E27FC236}">
                <a16:creationId xmlns:a16="http://schemas.microsoft.com/office/drawing/2014/main" id="{FE236D92-3CBC-7526-A097-729CAA738A02}"/>
              </a:ext>
            </a:extLst>
          </p:cNvPr>
          <p:cNvSpPr/>
          <p:nvPr>
            <p:custDataLst>
              <p:tags r:id="rId3"/>
            </p:custDataLst>
          </p:nvPr>
        </p:nvSpPr>
        <p:spPr>
          <a:xfrm>
            <a:off x="1182419" y="656566"/>
            <a:ext cx="10349891" cy="773097"/>
          </a:xfrm>
          <a:prstGeom prst="roundRect">
            <a:avLst/>
          </a:prstGeom>
          <a:noFill/>
          <a:ln w="50800">
            <a:solidFill>
              <a:srgbClr val="73B6F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M" noProof="0" dirty="0"/>
          </a:p>
        </p:txBody>
      </p:sp>
      <p:sp>
        <p:nvSpPr>
          <p:cNvPr id="4" name="Rectangle: Rounded Corners 3">
            <a:extLst>
              <a:ext uri="{FF2B5EF4-FFF2-40B4-BE49-F238E27FC236}">
                <a16:creationId xmlns:a16="http://schemas.microsoft.com/office/drawing/2014/main" id="{E0C6FDB6-F118-DEE2-FC29-C3DCEB5CF21A}"/>
              </a:ext>
            </a:extLst>
          </p:cNvPr>
          <p:cNvSpPr/>
          <p:nvPr>
            <p:custDataLst>
              <p:tags r:id="rId4"/>
            </p:custDataLst>
          </p:nvPr>
        </p:nvSpPr>
        <p:spPr>
          <a:xfrm>
            <a:off x="1182420" y="1692613"/>
            <a:ext cx="10349890" cy="4085516"/>
          </a:xfrm>
          <a:prstGeom prst="roundRect">
            <a:avLst/>
          </a:prstGeom>
          <a:noFill/>
          <a:ln w="50800">
            <a:solidFill>
              <a:srgbClr val="625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M" noProof="0" dirty="0"/>
          </a:p>
        </p:txBody>
      </p:sp>
    </p:spTree>
    <p:extLst>
      <p:ext uri="{BB962C8B-B14F-4D97-AF65-F5344CB8AC3E}">
        <p14:creationId xmlns:p14="http://schemas.microsoft.com/office/powerpoint/2010/main" val="301633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F539E-525B-0B4C-8701-58D4D43BA42B}"/>
              </a:ext>
            </a:extLst>
          </p:cNvPr>
          <p:cNvSpPr>
            <a:spLocks noGrp="1"/>
          </p:cNvSpPr>
          <p:nvPr>
            <p:ph type="title"/>
            <p:custDataLst>
              <p:tags r:id="rId1"/>
            </p:custDataLst>
          </p:nvPr>
        </p:nvSpPr>
        <p:spPr>
          <a:xfrm>
            <a:off x="1067439" y="365123"/>
            <a:ext cx="10515600" cy="1325563"/>
          </a:xfrm>
        </p:spPr>
        <p:txBody>
          <a:bodyPr/>
          <a:lstStyle/>
          <a:p>
            <a:r>
              <a:rPr lang="fr-CA" b="1" noProof="0" dirty="0"/>
              <a:t>Principaux points à retenir</a:t>
            </a:r>
            <a:endParaRPr lang="fr-CA" noProof="0" dirty="0"/>
          </a:p>
        </p:txBody>
      </p:sp>
      <p:sp>
        <p:nvSpPr>
          <p:cNvPr id="4" name="Rectangle: Rounded Corners 3">
            <a:extLst>
              <a:ext uri="{FF2B5EF4-FFF2-40B4-BE49-F238E27FC236}">
                <a16:creationId xmlns:a16="http://schemas.microsoft.com/office/drawing/2014/main" id="{2C58E61F-E0A3-968E-3F29-DAEAA5EDBDC4}"/>
              </a:ext>
            </a:extLst>
          </p:cNvPr>
          <p:cNvSpPr/>
          <p:nvPr>
            <p:custDataLst>
              <p:tags r:id="rId2"/>
            </p:custDataLst>
          </p:nvPr>
        </p:nvSpPr>
        <p:spPr>
          <a:xfrm>
            <a:off x="838200" y="673359"/>
            <a:ext cx="10398529" cy="709093"/>
          </a:xfrm>
          <a:prstGeom prst="roundRect">
            <a:avLst/>
          </a:prstGeom>
          <a:noFill/>
          <a:ln w="50800">
            <a:solidFill>
              <a:srgbClr val="73B6F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5" name="Content Placeholder 2">
            <a:extLst>
              <a:ext uri="{FF2B5EF4-FFF2-40B4-BE49-F238E27FC236}">
                <a16:creationId xmlns:a16="http://schemas.microsoft.com/office/drawing/2014/main" id="{B4FE1009-0C34-2802-836D-DB486A8133FD}"/>
              </a:ext>
            </a:extLst>
          </p:cNvPr>
          <p:cNvSpPr txBox="1">
            <a:spLocks/>
          </p:cNvSpPr>
          <p:nvPr>
            <p:custDataLst>
              <p:tags r:id="rId3"/>
            </p:custDataLst>
          </p:nvPr>
        </p:nvSpPr>
        <p:spPr>
          <a:xfrm>
            <a:off x="1067438" y="1585610"/>
            <a:ext cx="10091462" cy="3686779"/>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000"/>
              </a:spcAft>
              <a:buClr>
                <a:srgbClr val="FD9D62"/>
              </a:buClr>
            </a:pPr>
            <a:r>
              <a:rPr lang="fr-CA" sz="2600" noProof="0" dirty="0"/>
              <a:t>Ayez conscience du temps d’écran familial. Les parents devraient réfléchir à leurs propres habitudes liées </a:t>
            </a:r>
            <a:r>
              <a:rPr lang="fr-CA" sz="2600" dirty="0"/>
              <a:t>aux écrans et sélectionner le contenu pour leurs jeunes enfants, de manière à garantir une utilisation des écrans intentionnelle, appropriée et limitée.</a:t>
            </a:r>
          </a:p>
          <a:p>
            <a:pPr>
              <a:lnSpc>
                <a:spcPct val="100000"/>
              </a:lnSpc>
              <a:spcBef>
                <a:spcPts val="0"/>
              </a:spcBef>
              <a:spcAft>
                <a:spcPts val="1000"/>
              </a:spcAft>
              <a:buClr>
                <a:srgbClr val="FD9D62"/>
              </a:buClr>
            </a:pPr>
            <a:r>
              <a:rPr lang="fr-CA" sz="2600" dirty="0"/>
              <a:t>Il est difficile de baliser le temps d’écran des jeunes enfants, mais ça en vaut la peine. Lorsque les parents donnent l’exemple de bonnes habitudes médiatiques, les enfants apprennent à utiliser sainement leurs appareils dès un jeune âge. </a:t>
            </a:r>
            <a:endParaRPr lang="fr-CA" sz="2400" noProof="0" dirty="0">
              <a:ea typeface="Tahoma" panose="020B0604030504040204" pitchFamily="34" charset="0"/>
              <a:cs typeface="Tahoma" panose="020B0604030504040204" pitchFamily="34" charset="0"/>
            </a:endParaRPr>
          </a:p>
        </p:txBody>
      </p:sp>
      <p:sp>
        <p:nvSpPr>
          <p:cNvPr id="6" name="Rectangle: Rounded Corners 5">
            <a:extLst>
              <a:ext uri="{FF2B5EF4-FFF2-40B4-BE49-F238E27FC236}">
                <a16:creationId xmlns:a16="http://schemas.microsoft.com/office/drawing/2014/main" id="{209A997C-E038-4CB1-68E2-6E737AD217A2}"/>
              </a:ext>
            </a:extLst>
          </p:cNvPr>
          <p:cNvSpPr/>
          <p:nvPr>
            <p:custDataLst>
              <p:tags r:id="rId4"/>
            </p:custDataLst>
          </p:nvPr>
        </p:nvSpPr>
        <p:spPr>
          <a:xfrm>
            <a:off x="838200" y="1585610"/>
            <a:ext cx="10398529" cy="3706236"/>
          </a:xfrm>
          <a:prstGeom prst="roundRect">
            <a:avLst/>
          </a:prstGeom>
          <a:noFill/>
          <a:ln w="50800">
            <a:solidFill>
              <a:srgbClr val="625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8" name="Content Placeholder 2">
            <a:extLst>
              <a:ext uri="{FF2B5EF4-FFF2-40B4-BE49-F238E27FC236}">
                <a16:creationId xmlns:a16="http://schemas.microsoft.com/office/drawing/2014/main" id="{378A9AFF-2C30-1409-6438-14322F95FFC8}"/>
              </a:ext>
            </a:extLst>
          </p:cNvPr>
          <p:cNvSpPr txBox="1">
            <a:spLocks/>
          </p:cNvSpPr>
          <p:nvPr>
            <p:custDataLst>
              <p:tags r:id="rId5"/>
            </p:custDataLst>
          </p:nvPr>
        </p:nvSpPr>
        <p:spPr>
          <a:xfrm>
            <a:off x="1067438" y="3869639"/>
            <a:ext cx="9862225" cy="20428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Clr>
                <a:srgbClr val="FD9D62"/>
              </a:buClr>
              <a:buFont typeface="Arial" panose="020B0604020202020204" pitchFamily="34" charset="0"/>
              <a:buNone/>
            </a:pPr>
            <a:endParaRPr lang="fr-CA" sz="2400" noProof="0" dirty="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44778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24576-D0B0-0D04-967F-54B27A6293D5}"/>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87C85DD4-734D-6EFB-7D75-8BF646CBD11F}"/>
              </a:ext>
            </a:extLst>
          </p:cNvPr>
          <p:cNvGrpSpPr>
            <a:grpSpLocks noChangeAspect="1"/>
          </p:cNvGrpSpPr>
          <p:nvPr>
            <p:custDataLst>
              <p:tags r:id="rId1"/>
            </p:custDataLst>
          </p:nvPr>
        </p:nvGrpSpPr>
        <p:grpSpPr>
          <a:xfrm rot="10800000">
            <a:off x="10554911" y="0"/>
            <a:ext cx="484640" cy="6858000"/>
            <a:chOff x="0" y="0"/>
            <a:chExt cx="1821786" cy="13716000"/>
          </a:xfrm>
        </p:grpSpPr>
        <p:grpSp>
          <p:nvGrpSpPr>
            <p:cNvPr id="4" name="Group 3">
              <a:extLst>
                <a:ext uri="{FF2B5EF4-FFF2-40B4-BE49-F238E27FC236}">
                  <a16:creationId xmlns:a16="http://schemas.microsoft.com/office/drawing/2014/main" id="{18E7F172-7472-A0A5-8725-485583B3F61F}"/>
                </a:ext>
              </a:extLst>
            </p:cNvPr>
            <p:cNvGrpSpPr/>
            <p:nvPr/>
          </p:nvGrpSpPr>
          <p:grpSpPr>
            <a:xfrm>
              <a:off x="0" y="0"/>
              <a:ext cx="378594" cy="13716000"/>
              <a:chOff x="0" y="0"/>
              <a:chExt cx="91534" cy="3316173"/>
            </a:xfrm>
          </p:grpSpPr>
          <p:sp>
            <p:nvSpPr>
              <p:cNvPr id="9" name="Freeform 4">
                <a:extLst>
                  <a:ext uri="{FF2B5EF4-FFF2-40B4-BE49-F238E27FC236}">
                    <a16:creationId xmlns:a16="http://schemas.microsoft.com/office/drawing/2014/main" id="{A1926F94-0604-555B-0F0B-F81AF955FCC4}"/>
                  </a:ext>
                </a:extLst>
              </p:cNvPr>
              <p:cNvSpPr/>
              <p:nvPr/>
            </p:nvSpPr>
            <p:spPr>
              <a:xfrm>
                <a:off x="0" y="0"/>
                <a:ext cx="91534" cy="3316173"/>
              </a:xfrm>
              <a:custGeom>
                <a:avLst/>
                <a:gdLst/>
                <a:ahLst/>
                <a:cxnLst/>
                <a:rect l="l" t="t" r="r" b="b"/>
                <a:pathLst>
                  <a:path w="91534" h="3316173">
                    <a:moveTo>
                      <a:pt x="0" y="0"/>
                    </a:moveTo>
                    <a:lnTo>
                      <a:pt x="91534" y="0"/>
                    </a:lnTo>
                    <a:lnTo>
                      <a:pt x="91534" y="3316173"/>
                    </a:lnTo>
                    <a:lnTo>
                      <a:pt x="0" y="3316173"/>
                    </a:lnTo>
                    <a:close/>
                  </a:path>
                </a:pathLst>
              </a:custGeom>
              <a:solidFill>
                <a:srgbClr val="625D90"/>
              </a:solidFill>
            </p:spPr>
            <p:txBody>
              <a:bodyPr/>
              <a:lstStyle/>
              <a:p>
                <a:endParaRPr lang="fr-CA" sz="1600" noProof="0" dirty="0">
                  <a:latin typeface="Calibri" panose="020F0502020204030204" pitchFamily="34" charset="0"/>
                  <a:ea typeface="Calibri" panose="020F0502020204030204" pitchFamily="34" charset="0"/>
                  <a:cs typeface="Calibri" panose="020F0502020204030204" pitchFamily="34" charset="0"/>
                </a:endParaRPr>
              </a:p>
            </p:txBody>
          </p:sp>
          <p:sp>
            <p:nvSpPr>
              <p:cNvPr id="10" name="TextBox 5">
                <a:extLst>
                  <a:ext uri="{FF2B5EF4-FFF2-40B4-BE49-F238E27FC236}">
                    <a16:creationId xmlns:a16="http://schemas.microsoft.com/office/drawing/2014/main" id="{E366913F-A79C-1B07-83EA-263481C0F014}"/>
                  </a:ext>
                </a:extLst>
              </p:cNvPr>
              <p:cNvSpPr txBox="1"/>
              <p:nvPr/>
            </p:nvSpPr>
            <p:spPr>
              <a:xfrm>
                <a:off x="0" y="-47625"/>
                <a:ext cx="91534" cy="3363798"/>
              </a:xfrm>
              <a:prstGeom prst="rect">
                <a:avLst/>
              </a:prstGeom>
            </p:spPr>
            <p:txBody>
              <a:bodyPr lIns="36893" tIns="36893" rIns="36893" bIns="36893" rtlCol="0" anchor="ctr"/>
              <a:lstStyle/>
              <a:p>
                <a:pPr algn="ctr">
                  <a:lnSpc>
                    <a:spcPts val="3110"/>
                  </a:lnSpc>
                </a:pPr>
                <a:endParaRPr lang="fr-CA" sz="1600" noProof="0"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5" name="Group 6">
              <a:extLst>
                <a:ext uri="{FF2B5EF4-FFF2-40B4-BE49-F238E27FC236}">
                  <a16:creationId xmlns:a16="http://schemas.microsoft.com/office/drawing/2014/main" id="{9B8D0D53-14C6-6BA7-B3D8-72033DD4E0F5}"/>
                </a:ext>
              </a:extLst>
            </p:cNvPr>
            <p:cNvGrpSpPr/>
            <p:nvPr/>
          </p:nvGrpSpPr>
          <p:grpSpPr>
            <a:xfrm>
              <a:off x="712996" y="0"/>
              <a:ext cx="378594" cy="13716000"/>
              <a:chOff x="0" y="0"/>
              <a:chExt cx="91534" cy="3316173"/>
            </a:xfrm>
          </p:grpSpPr>
          <p:sp>
            <p:nvSpPr>
              <p:cNvPr id="7" name="Freeform 7">
                <a:extLst>
                  <a:ext uri="{FF2B5EF4-FFF2-40B4-BE49-F238E27FC236}">
                    <a16:creationId xmlns:a16="http://schemas.microsoft.com/office/drawing/2014/main" id="{9CF409C0-3481-2EE4-BCE2-CEE0155C233B}"/>
                  </a:ext>
                </a:extLst>
              </p:cNvPr>
              <p:cNvSpPr/>
              <p:nvPr/>
            </p:nvSpPr>
            <p:spPr>
              <a:xfrm>
                <a:off x="0" y="0"/>
                <a:ext cx="91534" cy="3316173"/>
              </a:xfrm>
              <a:custGeom>
                <a:avLst/>
                <a:gdLst/>
                <a:ahLst/>
                <a:cxnLst/>
                <a:rect l="l" t="t" r="r" b="b"/>
                <a:pathLst>
                  <a:path w="91534" h="3316173">
                    <a:moveTo>
                      <a:pt x="0" y="0"/>
                    </a:moveTo>
                    <a:lnTo>
                      <a:pt x="91534" y="0"/>
                    </a:lnTo>
                    <a:lnTo>
                      <a:pt x="91534" y="3316173"/>
                    </a:lnTo>
                    <a:lnTo>
                      <a:pt x="0" y="3316173"/>
                    </a:lnTo>
                    <a:close/>
                  </a:path>
                </a:pathLst>
              </a:custGeom>
              <a:solidFill>
                <a:srgbClr val="73B6F7"/>
              </a:solidFill>
            </p:spPr>
            <p:txBody>
              <a:bodyPr/>
              <a:lstStyle/>
              <a:p>
                <a:endParaRPr lang="fr-CA" sz="1600" noProof="0" dirty="0">
                  <a:latin typeface="Calibri" panose="020F0502020204030204" pitchFamily="34" charset="0"/>
                  <a:ea typeface="Calibri" panose="020F0502020204030204" pitchFamily="34" charset="0"/>
                  <a:cs typeface="Calibri" panose="020F0502020204030204" pitchFamily="34" charset="0"/>
                </a:endParaRPr>
              </a:p>
            </p:txBody>
          </p:sp>
          <p:sp>
            <p:nvSpPr>
              <p:cNvPr id="8" name="TextBox 8">
                <a:extLst>
                  <a:ext uri="{FF2B5EF4-FFF2-40B4-BE49-F238E27FC236}">
                    <a16:creationId xmlns:a16="http://schemas.microsoft.com/office/drawing/2014/main" id="{21215CA6-0C84-6BCF-4D81-4AA776D3AA5C}"/>
                  </a:ext>
                </a:extLst>
              </p:cNvPr>
              <p:cNvSpPr txBox="1"/>
              <p:nvPr/>
            </p:nvSpPr>
            <p:spPr>
              <a:xfrm>
                <a:off x="0" y="-47625"/>
                <a:ext cx="91534" cy="3363798"/>
              </a:xfrm>
              <a:prstGeom prst="rect">
                <a:avLst/>
              </a:prstGeom>
            </p:spPr>
            <p:txBody>
              <a:bodyPr lIns="36893" tIns="36893" rIns="36893" bIns="36893" rtlCol="0" anchor="ctr"/>
              <a:lstStyle/>
              <a:p>
                <a:pPr algn="ctr">
                  <a:lnSpc>
                    <a:spcPts val="3110"/>
                  </a:lnSpc>
                </a:pPr>
                <a:endParaRPr lang="fr-CA" sz="1600" noProof="0" dirty="0">
                  <a:latin typeface="Calibri" panose="020F0502020204030204" pitchFamily="34" charset="0"/>
                  <a:ea typeface="Calibri" panose="020F0502020204030204" pitchFamily="34" charset="0"/>
                  <a:cs typeface="Calibri" panose="020F0502020204030204" pitchFamily="34" charset="0"/>
                </a:endParaRPr>
              </a:p>
            </p:txBody>
          </p:sp>
        </p:grpSp>
        <p:sp>
          <p:nvSpPr>
            <p:cNvPr id="6" name="Freeform 10">
              <a:extLst>
                <a:ext uri="{FF2B5EF4-FFF2-40B4-BE49-F238E27FC236}">
                  <a16:creationId xmlns:a16="http://schemas.microsoft.com/office/drawing/2014/main" id="{22ED873B-A31E-1840-B2DD-394C7B4F7366}"/>
                </a:ext>
              </a:extLst>
            </p:cNvPr>
            <p:cNvSpPr/>
            <p:nvPr/>
          </p:nvSpPr>
          <p:spPr>
            <a:xfrm>
              <a:off x="1443192" y="0"/>
              <a:ext cx="378594" cy="13716000"/>
            </a:xfrm>
            <a:custGeom>
              <a:avLst/>
              <a:gdLst/>
              <a:ahLst/>
              <a:cxnLst/>
              <a:rect l="l" t="t" r="r" b="b"/>
              <a:pathLst>
                <a:path w="91534" h="3316173">
                  <a:moveTo>
                    <a:pt x="0" y="0"/>
                  </a:moveTo>
                  <a:lnTo>
                    <a:pt x="91534" y="0"/>
                  </a:lnTo>
                  <a:lnTo>
                    <a:pt x="91534" y="3316173"/>
                  </a:lnTo>
                  <a:lnTo>
                    <a:pt x="0" y="3316173"/>
                  </a:lnTo>
                  <a:close/>
                </a:path>
              </a:pathLst>
            </a:custGeom>
            <a:solidFill>
              <a:srgbClr val="FD9D62"/>
            </a:solidFill>
          </p:spPr>
          <p:txBody>
            <a:bodyPr/>
            <a:lstStyle/>
            <a:p>
              <a:endParaRPr lang="fr-CA" sz="1600" noProof="0" dirty="0">
                <a:latin typeface="Calibri" panose="020F0502020204030204" pitchFamily="34" charset="0"/>
                <a:ea typeface="Calibri" panose="020F0502020204030204" pitchFamily="34" charset="0"/>
                <a:cs typeface="Calibri" panose="020F0502020204030204" pitchFamily="34" charset="0"/>
              </a:endParaRPr>
            </a:p>
          </p:txBody>
        </p:sp>
      </p:grpSp>
      <p:sp>
        <p:nvSpPr>
          <p:cNvPr id="13" name="Content Placeholder 2">
            <a:extLst>
              <a:ext uri="{FF2B5EF4-FFF2-40B4-BE49-F238E27FC236}">
                <a16:creationId xmlns:a16="http://schemas.microsoft.com/office/drawing/2014/main" id="{0AC8296F-0EF0-421A-BDA9-F5A57D6E2D76}"/>
              </a:ext>
            </a:extLst>
          </p:cNvPr>
          <p:cNvSpPr>
            <a:spLocks noGrp="1"/>
          </p:cNvSpPr>
          <p:nvPr>
            <p:ph idx="1"/>
            <p:custDataLst>
              <p:tags r:id="rId2"/>
            </p:custDataLst>
          </p:nvPr>
        </p:nvSpPr>
        <p:spPr>
          <a:xfrm>
            <a:off x="849038" y="1055724"/>
            <a:ext cx="9705873" cy="934828"/>
          </a:xfrm>
        </p:spPr>
        <p:txBody>
          <a:bodyPr>
            <a:noAutofit/>
          </a:bodyPr>
          <a:lstStyle/>
          <a:p>
            <a:pPr marL="0" indent="0">
              <a:lnSpc>
                <a:spcPct val="100000"/>
              </a:lnSpc>
              <a:spcBef>
                <a:spcPts val="0"/>
              </a:spcBef>
              <a:buNone/>
            </a:pPr>
            <a:r>
              <a:rPr lang="fr-CA" sz="3600" b="1" dirty="0"/>
              <a:t>Plus d’information et de ressources dans le Centre pour une saine utilisation des écrans :</a:t>
            </a:r>
            <a:endParaRPr lang="fr-CA" sz="3600" b="1" noProof="0" dirty="0"/>
          </a:p>
        </p:txBody>
      </p:sp>
      <p:sp>
        <p:nvSpPr>
          <p:cNvPr id="16" name="TextBox 15">
            <a:extLst>
              <a:ext uri="{FF2B5EF4-FFF2-40B4-BE49-F238E27FC236}">
                <a16:creationId xmlns:a16="http://schemas.microsoft.com/office/drawing/2014/main" id="{612507FB-1611-5FB3-EB41-2DFB5AD99D4D}"/>
              </a:ext>
            </a:extLst>
          </p:cNvPr>
          <p:cNvSpPr txBox="1"/>
          <p:nvPr>
            <p:custDataLst>
              <p:tags r:id="rId3"/>
            </p:custDataLst>
          </p:nvPr>
        </p:nvSpPr>
        <p:spPr>
          <a:xfrm>
            <a:off x="3368733" y="3143367"/>
            <a:ext cx="7186178" cy="646331"/>
          </a:xfrm>
          <a:prstGeom prst="rect">
            <a:avLst/>
          </a:prstGeom>
          <a:noFill/>
        </p:spPr>
        <p:txBody>
          <a:bodyPr wrap="square">
            <a:spAutoFit/>
          </a:bodyPr>
          <a:lstStyle/>
          <a:p>
            <a:r>
              <a:rPr lang="fr-CA" sz="3600" b="1" dirty="0">
                <a:solidFill>
                  <a:srgbClr val="FD9D62"/>
                </a:solidFill>
              </a:rPr>
              <a:t>saineutilisationdesecrans.cps.ca</a:t>
            </a:r>
            <a:endParaRPr lang="fr-CA" sz="3600" b="1" noProof="0" dirty="0">
              <a:solidFill>
                <a:srgbClr val="FD9D62"/>
              </a:solidFill>
            </a:endParaRPr>
          </a:p>
        </p:txBody>
      </p:sp>
      <p:pic>
        <p:nvPicPr>
          <p:cNvPr id="18" name="Picture 17">
            <a:extLst>
              <a:ext uri="{FF2B5EF4-FFF2-40B4-BE49-F238E27FC236}">
                <a16:creationId xmlns:a16="http://schemas.microsoft.com/office/drawing/2014/main" id="{2EB242C5-99D7-5657-4E48-FBD9733E4E15}"/>
              </a:ext>
            </a:extLst>
          </p:cNvPr>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849038" y="2497061"/>
            <a:ext cx="2381250" cy="2381250"/>
          </a:xfrm>
          <a:prstGeom prst="rect">
            <a:avLst/>
          </a:prstGeom>
        </p:spPr>
      </p:pic>
      <p:pic>
        <p:nvPicPr>
          <p:cNvPr id="29" name="Image 28">
            <a:extLst>
              <a:ext uri="{FF2B5EF4-FFF2-40B4-BE49-F238E27FC236}">
                <a16:creationId xmlns:a16="http://schemas.microsoft.com/office/drawing/2014/main" id="{BAB0811C-5171-E67F-3B5B-8A640481574D}"/>
              </a:ext>
            </a:extLst>
          </p:cNvPr>
          <p:cNvPicPr>
            <a:picLocks noChangeAspect="1"/>
          </p:cNvPicPr>
          <p:nvPr>
            <p:custDataLst>
              <p:tags r:id="rId5"/>
            </p:custDataLst>
          </p:nvPr>
        </p:nvPicPr>
        <p:blipFill>
          <a:blip r:embed="rId10"/>
          <a:stretch>
            <a:fillRect/>
          </a:stretch>
        </p:blipFill>
        <p:spPr>
          <a:xfrm>
            <a:off x="8659824" y="5160500"/>
            <a:ext cx="1727899" cy="1046990"/>
          </a:xfrm>
          <a:prstGeom prst="rect">
            <a:avLst/>
          </a:prstGeom>
        </p:spPr>
      </p:pic>
      <p:pic>
        <p:nvPicPr>
          <p:cNvPr id="31" name="Image 30">
            <a:extLst>
              <a:ext uri="{FF2B5EF4-FFF2-40B4-BE49-F238E27FC236}">
                <a16:creationId xmlns:a16="http://schemas.microsoft.com/office/drawing/2014/main" id="{50A4C38F-6DCE-5EAB-0C33-AC4BD09588FA}"/>
              </a:ext>
            </a:extLst>
          </p:cNvPr>
          <p:cNvPicPr>
            <a:picLocks noChangeAspect="1"/>
          </p:cNvPicPr>
          <p:nvPr>
            <p:custDataLst>
              <p:tags r:id="rId6"/>
            </p:custDataLst>
          </p:nvPr>
        </p:nvPicPr>
        <p:blipFill>
          <a:blip r:embed="rId11"/>
          <a:stretch>
            <a:fillRect/>
          </a:stretch>
        </p:blipFill>
        <p:spPr>
          <a:xfrm>
            <a:off x="836670" y="5190835"/>
            <a:ext cx="5259330" cy="1016655"/>
          </a:xfrm>
          <a:prstGeom prst="rect">
            <a:avLst/>
          </a:prstGeom>
        </p:spPr>
      </p:pic>
    </p:spTree>
    <p:extLst>
      <p:ext uri="{BB962C8B-B14F-4D97-AF65-F5344CB8AC3E}">
        <p14:creationId xmlns:p14="http://schemas.microsoft.com/office/powerpoint/2010/main" val="547191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D3120F-1D3D-AB5E-59E1-E07B8115E065}"/>
              </a:ext>
            </a:extLst>
          </p:cNvPr>
          <p:cNvSpPr txBox="1"/>
          <p:nvPr>
            <p:custDataLst>
              <p:tags r:id="rId1"/>
            </p:custDataLst>
          </p:nvPr>
        </p:nvSpPr>
        <p:spPr>
          <a:xfrm>
            <a:off x="4488456" y="1930197"/>
            <a:ext cx="7093943" cy="4072910"/>
          </a:xfrm>
          <a:prstGeom prst="rect">
            <a:avLst/>
          </a:prstGeom>
          <a:noFill/>
        </p:spPr>
        <p:txBody>
          <a:bodyPr wrap="square">
            <a:spAutoFit/>
          </a:bodyPr>
          <a:lstStyle/>
          <a:p>
            <a:pPr marL="0" marR="0">
              <a:spcAft>
                <a:spcPts val="2000"/>
              </a:spcAft>
              <a:buNone/>
            </a:pPr>
            <a:r>
              <a:rPr lang="fr-CA" sz="2200" b="1" kern="100" noProof="0" dirty="0">
                <a:effectLst/>
                <a:latin typeface="Aptos" panose="020B0004020202020204" pitchFamily="34" charset="0"/>
                <a:ea typeface="Aptos" panose="020B0004020202020204" pitchFamily="34" charset="0"/>
                <a:cs typeface="Times New Roman" panose="02020603050405020304" pitchFamily="18" charset="0"/>
              </a:rPr>
              <a:t>La Société canadienne de pédiatrie (SCP)</a:t>
            </a:r>
            <a:r>
              <a:rPr lang="fr-CA" sz="2200" kern="100" noProof="0" dirty="0">
                <a:effectLst/>
                <a:latin typeface="Aptos" panose="020B0004020202020204" pitchFamily="34" charset="0"/>
                <a:ea typeface="Aptos" panose="020B0004020202020204" pitchFamily="34" charset="0"/>
                <a:cs typeface="Times New Roman" panose="02020603050405020304" pitchFamily="18" charset="0"/>
              </a:rPr>
              <a:t> </a:t>
            </a:r>
            <a:r>
              <a:rPr lang="fr-CA" sz="2200" kern="100" dirty="0">
                <a:latin typeface="Aptos" panose="020B0004020202020204" pitchFamily="34" charset="0"/>
                <a:ea typeface="Aptos" panose="020B0004020202020204" pitchFamily="34" charset="0"/>
                <a:cs typeface="Times New Roman" panose="02020603050405020304" pitchFamily="18" charset="0"/>
              </a:rPr>
              <a:t>est une association professionnelle nationale qui représente près de 4 000 pédiatres. Elle prend position et offre des formations sur une série d’enjeux en matière de santé des enfants et des adolescents.</a:t>
            </a:r>
          </a:p>
          <a:p>
            <a:pPr>
              <a:spcAft>
                <a:spcPts val="1000"/>
              </a:spcAft>
            </a:pPr>
            <a:r>
              <a:rPr lang="fr-CA" sz="2200" b="1" kern="100" dirty="0">
                <a:ea typeface="Aptos" panose="020B0004020202020204" pitchFamily="34" charset="0"/>
                <a:cs typeface="Times New Roman" panose="02020603050405020304" pitchFamily="18" charset="0"/>
              </a:rPr>
              <a:t>Le Centre pour une saine utilisation des écrans</a:t>
            </a:r>
            <a:r>
              <a:rPr lang="fr-CA" sz="2200" kern="100" dirty="0">
                <a:ea typeface="Aptos" panose="020B0004020202020204" pitchFamily="34" charset="0"/>
                <a:cs typeface="Times New Roman" panose="02020603050405020304" pitchFamily="18" charset="0"/>
              </a:rPr>
              <a:t> a été créé par la SCP pour aider les prestataires de soins, les décisionnaires, les familles et les membres de la communauté à prendre des décisions factuelles sur l’utilisation des écrans chez les enfants et les adolescents, afin d’assurer leur sécurité numérique.</a:t>
            </a:r>
            <a:endParaRPr lang="fr-CA" sz="2200"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86237DF1-6A42-3C27-9520-0C23FE3B0B67}"/>
              </a:ext>
            </a:extLst>
          </p:cNvPr>
          <p:cNvSpPr txBox="1"/>
          <p:nvPr>
            <p:custDataLst>
              <p:tags r:id="rId2"/>
            </p:custDataLst>
          </p:nvPr>
        </p:nvSpPr>
        <p:spPr>
          <a:xfrm>
            <a:off x="5093244" y="796852"/>
            <a:ext cx="4392934" cy="738664"/>
          </a:xfrm>
          <a:prstGeom prst="rect">
            <a:avLst/>
          </a:prstGeom>
          <a:noFill/>
        </p:spPr>
        <p:txBody>
          <a:bodyPr wrap="none" rtlCol="0">
            <a:spAutoFit/>
          </a:bodyPr>
          <a:lstStyle/>
          <a:p>
            <a:r>
              <a:rPr lang="fr-CA" sz="4200" b="1" dirty="0"/>
              <a:t>À propos de nous</a:t>
            </a:r>
            <a:endParaRPr lang="fr-CA" sz="4200" b="1" noProof="0" dirty="0"/>
          </a:p>
        </p:txBody>
      </p:sp>
      <p:sp>
        <p:nvSpPr>
          <p:cNvPr id="9" name="Rectangle: Rounded Corners 8">
            <a:extLst>
              <a:ext uri="{FF2B5EF4-FFF2-40B4-BE49-F238E27FC236}">
                <a16:creationId xmlns:a16="http://schemas.microsoft.com/office/drawing/2014/main" id="{C4FBAE4D-B7DF-7BA8-BE19-2C5BFAC51C95}"/>
              </a:ext>
            </a:extLst>
          </p:cNvPr>
          <p:cNvSpPr/>
          <p:nvPr>
            <p:custDataLst>
              <p:tags r:id="rId3"/>
            </p:custDataLst>
          </p:nvPr>
        </p:nvSpPr>
        <p:spPr>
          <a:xfrm>
            <a:off x="4589251" y="758307"/>
            <a:ext cx="6526475" cy="815754"/>
          </a:xfrm>
          <a:prstGeom prst="roundRect">
            <a:avLst/>
          </a:prstGeom>
          <a:noFill/>
          <a:ln w="50800">
            <a:solidFill>
              <a:srgbClr val="FD9D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solidFill>
                <a:srgbClr val="625D90"/>
              </a:solidFill>
            </a:endParaRPr>
          </a:p>
        </p:txBody>
      </p:sp>
      <p:pic>
        <p:nvPicPr>
          <p:cNvPr id="8" name="Image 7">
            <a:extLst>
              <a:ext uri="{FF2B5EF4-FFF2-40B4-BE49-F238E27FC236}">
                <a16:creationId xmlns:a16="http://schemas.microsoft.com/office/drawing/2014/main" id="{51120306-0FD8-20F6-41CC-1FDF1A71E543}"/>
              </a:ext>
            </a:extLst>
          </p:cNvPr>
          <p:cNvPicPr>
            <a:picLocks noChangeAspect="1"/>
          </p:cNvPicPr>
          <p:nvPr>
            <p:custDataLst>
              <p:tags r:id="rId4"/>
            </p:custDataLst>
          </p:nvPr>
        </p:nvPicPr>
        <p:blipFill>
          <a:blip r:embed="rId8"/>
          <a:stretch>
            <a:fillRect/>
          </a:stretch>
        </p:blipFill>
        <p:spPr>
          <a:xfrm>
            <a:off x="493728" y="4464605"/>
            <a:ext cx="3577516" cy="691552"/>
          </a:xfrm>
          <a:prstGeom prst="rect">
            <a:avLst/>
          </a:prstGeom>
        </p:spPr>
      </p:pic>
      <p:pic>
        <p:nvPicPr>
          <p:cNvPr id="13" name="Image 12">
            <a:extLst>
              <a:ext uri="{FF2B5EF4-FFF2-40B4-BE49-F238E27FC236}">
                <a16:creationId xmlns:a16="http://schemas.microsoft.com/office/drawing/2014/main" id="{3534AEE2-2574-57FE-8F3C-8FB31C739E17}"/>
              </a:ext>
            </a:extLst>
          </p:cNvPr>
          <p:cNvPicPr>
            <a:picLocks noChangeAspect="1"/>
          </p:cNvPicPr>
          <p:nvPr>
            <p:custDataLst>
              <p:tags r:id="rId5"/>
            </p:custDataLst>
          </p:nvPr>
        </p:nvPicPr>
        <p:blipFill>
          <a:blip r:embed="rId9"/>
          <a:stretch>
            <a:fillRect/>
          </a:stretch>
        </p:blipFill>
        <p:spPr>
          <a:xfrm>
            <a:off x="2343345" y="2168158"/>
            <a:ext cx="1727899" cy="1046990"/>
          </a:xfrm>
          <a:prstGeom prst="rect">
            <a:avLst/>
          </a:prstGeom>
        </p:spPr>
      </p:pic>
    </p:spTree>
    <p:extLst>
      <p:ext uri="{BB962C8B-B14F-4D97-AF65-F5344CB8AC3E}">
        <p14:creationId xmlns:p14="http://schemas.microsoft.com/office/powerpoint/2010/main" val="4223289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D978B-B19E-2BDB-2DBF-956F3F7C56F8}"/>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D1A9454A-E2B5-AF5A-65E6-B296BC621188}"/>
              </a:ext>
            </a:extLst>
          </p:cNvPr>
          <p:cNvSpPr txBox="1"/>
          <p:nvPr>
            <p:custDataLst>
              <p:tags r:id="rId1"/>
            </p:custDataLst>
          </p:nvPr>
        </p:nvSpPr>
        <p:spPr>
          <a:xfrm>
            <a:off x="1278435" y="1685310"/>
            <a:ext cx="9865217" cy="2403735"/>
          </a:xfrm>
          <a:prstGeom prst="rect">
            <a:avLst/>
          </a:prstGeom>
          <a:noFill/>
        </p:spPr>
        <p:txBody>
          <a:bodyPr wrap="square">
            <a:spAutoFit/>
          </a:bodyPr>
          <a:lstStyle/>
          <a:p>
            <a:pPr>
              <a:lnSpc>
                <a:spcPct val="115000"/>
              </a:lnSpc>
              <a:spcAft>
                <a:spcPts val="800"/>
              </a:spcAft>
            </a:pPr>
            <a:r>
              <a:rPr lang="fr-CA" sz="2000" kern="100" noProof="0" dirty="0">
                <a:ea typeface="Aptos" panose="020B0004020202020204" pitchFamily="34" charset="0"/>
                <a:cs typeface="Times New Roman" panose="02020603050405020304" pitchFamily="18" charset="0"/>
              </a:rPr>
              <a:t>Cette présentation traite des risques et des avantages potentiels de l’utilisation des écrans chez les enfants d’âge préscolaire. </a:t>
            </a:r>
          </a:p>
          <a:p>
            <a:pPr>
              <a:lnSpc>
                <a:spcPct val="115000"/>
              </a:lnSpc>
              <a:spcAft>
                <a:spcPts val="800"/>
              </a:spcAft>
            </a:pPr>
            <a:r>
              <a:rPr lang="fr-CA" sz="2000" kern="100" dirty="0">
                <a:ea typeface="Aptos" panose="020B0004020202020204" pitchFamily="34" charset="0"/>
                <a:cs typeface="Times New Roman" panose="02020603050405020304" pitchFamily="18" charset="0"/>
              </a:rPr>
              <a:t>Utilisez-la pour mobiliser et informer les membres de votre communauté et pour prendre position afin de garantir des espaces numériques plus sécuritaires aux jeunes enfants de zéro à cinq ans.</a:t>
            </a:r>
          </a:p>
          <a:p>
            <a:pPr>
              <a:lnSpc>
                <a:spcPct val="115000"/>
              </a:lnSpc>
              <a:spcAft>
                <a:spcPts val="800"/>
              </a:spcAft>
            </a:pPr>
            <a:r>
              <a:rPr lang="fr-CA" sz="2000" kern="100" dirty="0">
                <a:ea typeface="Aptos" panose="020B0004020202020204" pitchFamily="34" charset="0"/>
                <a:cs typeface="Times New Roman" panose="02020603050405020304" pitchFamily="18" charset="0"/>
              </a:rPr>
              <a:t>Plus d’information : </a:t>
            </a:r>
            <a:r>
              <a:rPr lang="fr-CA" sz="2000" kern="100" dirty="0">
                <a:ea typeface="Aptos" panose="020B0004020202020204" pitchFamily="34" charset="0"/>
                <a:cs typeface="Times New Roman" panose="02020603050405020304" pitchFamily="18" charset="0"/>
                <a:hlinkClick r:id="rId8"/>
              </a:rPr>
              <a:t>saineutilisationdesecrans.cps.ca</a:t>
            </a:r>
            <a:endParaRPr lang="fr-CA" sz="2000" kern="100" noProof="0" dirty="0">
              <a:ea typeface="Aptos" panose="020B0004020202020204" pitchFamily="34"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06DA2011-C5EE-5943-8AD4-BCC43E52446A}"/>
              </a:ext>
            </a:extLst>
          </p:cNvPr>
          <p:cNvSpPr/>
          <p:nvPr>
            <p:custDataLst>
              <p:tags r:id="rId2"/>
            </p:custDataLst>
          </p:nvPr>
        </p:nvSpPr>
        <p:spPr>
          <a:xfrm>
            <a:off x="1234070" y="758307"/>
            <a:ext cx="9751609" cy="800037"/>
          </a:xfrm>
          <a:prstGeom prst="roundRect">
            <a:avLst/>
          </a:prstGeom>
          <a:noFill/>
          <a:ln w="508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solidFill>
                <a:srgbClr val="625D90"/>
              </a:solidFill>
            </a:endParaRPr>
          </a:p>
        </p:txBody>
      </p:sp>
      <p:sp>
        <p:nvSpPr>
          <p:cNvPr id="12" name="TextBox 11">
            <a:extLst>
              <a:ext uri="{FF2B5EF4-FFF2-40B4-BE49-F238E27FC236}">
                <a16:creationId xmlns:a16="http://schemas.microsoft.com/office/drawing/2014/main" id="{FBE0231F-41D3-F843-CF85-0319D0F1DCBD}"/>
              </a:ext>
            </a:extLst>
          </p:cNvPr>
          <p:cNvSpPr txBox="1"/>
          <p:nvPr>
            <p:custDataLst>
              <p:tags r:id="rId3"/>
            </p:custDataLst>
          </p:nvPr>
        </p:nvSpPr>
        <p:spPr>
          <a:xfrm>
            <a:off x="1470683" y="838255"/>
            <a:ext cx="9347573" cy="646331"/>
          </a:xfrm>
          <a:prstGeom prst="rect">
            <a:avLst/>
          </a:prstGeom>
          <a:noFill/>
        </p:spPr>
        <p:txBody>
          <a:bodyPr wrap="square">
            <a:spAutoFit/>
          </a:bodyPr>
          <a:lstStyle/>
          <a:p>
            <a:pPr algn="l">
              <a:buNone/>
            </a:pPr>
            <a:r>
              <a:rPr lang="fr-CA" sz="3600" b="1" i="0" noProof="0" dirty="0">
                <a:solidFill>
                  <a:srgbClr val="231F20"/>
                </a:solidFill>
                <a:effectLst/>
                <a:latin typeface="Lato" panose="020F0502020204030203" pitchFamily="34" charset="0"/>
              </a:rPr>
              <a:t>Comment utiliser cette présentation</a:t>
            </a:r>
            <a:endParaRPr lang="fr-CA" sz="3600" b="0" i="0" noProof="0" dirty="0">
              <a:solidFill>
                <a:srgbClr val="231F20"/>
              </a:solidFill>
              <a:effectLst/>
              <a:latin typeface="Lato" panose="020F0502020204030203" pitchFamily="34" charset="0"/>
            </a:endParaRPr>
          </a:p>
        </p:txBody>
      </p:sp>
      <p:sp>
        <p:nvSpPr>
          <p:cNvPr id="3" name="Rectangle: Rounded Corners 2">
            <a:extLst>
              <a:ext uri="{FF2B5EF4-FFF2-40B4-BE49-F238E27FC236}">
                <a16:creationId xmlns:a16="http://schemas.microsoft.com/office/drawing/2014/main" id="{183C21BA-6F42-9C13-418B-F53EF91105C4}"/>
              </a:ext>
            </a:extLst>
          </p:cNvPr>
          <p:cNvSpPr/>
          <p:nvPr>
            <p:custDataLst>
              <p:tags r:id="rId4"/>
            </p:custDataLst>
          </p:nvPr>
        </p:nvSpPr>
        <p:spPr>
          <a:xfrm>
            <a:off x="1234069" y="4222685"/>
            <a:ext cx="9751610" cy="1797060"/>
          </a:xfrm>
          <a:prstGeom prst="roundRect">
            <a:avLst/>
          </a:prstGeom>
          <a:solidFill>
            <a:schemeClr val="tx2">
              <a:lumMod val="10000"/>
              <a:lumOff val="90000"/>
            </a:schemeClr>
          </a:solidFill>
          <a:ln w="508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solidFill>
                <a:srgbClr val="625D90"/>
              </a:solidFill>
            </a:endParaRPr>
          </a:p>
        </p:txBody>
      </p:sp>
      <p:sp>
        <p:nvSpPr>
          <p:cNvPr id="5" name="TextBox 4">
            <a:extLst>
              <a:ext uri="{FF2B5EF4-FFF2-40B4-BE49-F238E27FC236}">
                <a16:creationId xmlns:a16="http://schemas.microsoft.com/office/drawing/2014/main" id="{E3DA910C-DFFC-FE41-C04C-ED3EF5D0509E}"/>
              </a:ext>
            </a:extLst>
          </p:cNvPr>
          <p:cNvSpPr txBox="1"/>
          <p:nvPr>
            <p:custDataLst>
              <p:tags r:id="rId5"/>
            </p:custDataLst>
          </p:nvPr>
        </p:nvSpPr>
        <p:spPr>
          <a:xfrm>
            <a:off x="1366684" y="4349651"/>
            <a:ext cx="9591247" cy="1456809"/>
          </a:xfrm>
          <a:prstGeom prst="rect">
            <a:avLst/>
          </a:prstGeom>
          <a:noFill/>
        </p:spPr>
        <p:txBody>
          <a:bodyPr wrap="square">
            <a:spAutoFit/>
          </a:bodyPr>
          <a:lstStyle/>
          <a:p>
            <a:pPr>
              <a:spcAft>
                <a:spcPts val="800"/>
              </a:spcAft>
            </a:pPr>
            <a:r>
              <a:rPr lang="fr-CA" noProof="0" dirty="0"/>
              <a:t>© Société canadienne de pédiatrie, 2026</a:t>
            </a:r>
          </a:p>
          <a:p>
            <a:pPr>
              <a:spcAft>
                <a:spcPts val="800"/>
              </a:spcAft>
            </a:pPr>
            <a:r>
              <a:rPr lang="fr-CA" sz="1600" i="1" kern="100" dirty="0">
                <a:ea typeface="Aptos" panose="020B0004020202020204" pitchFamily="34" charset="0"/>
                <a:cs typeface="Times New Roman" panose="02020603050405020304" pitchFamily="18" charset="0"/>
              </a:rPr>
              <a:t>Le contenu de cette présentation repose largement sur le document de principes de la Société canadienne de pédiatrie intitulé </a:t>
            </a:r>
            <a:r>
              <a:rPr lang="fr-CA" sz="1600" b="1" i="1" u="sng" dirty="0">
                <a:hlinkClick r:id="rId9"/>
              </a:rPr>
              <a:t>Le temps d’écran et les enfants d’âge préscolaire : la promotion de la santé et du développement dans un monde numérique</a:t>
            </a:r>
            <a:r>
              <a:rPr lang="fr-CA" sz="1600" i="1" dirty="0"/>
              <a:t>. Les hyperliens dénotent de l’utilisation d’autres sources. Toutes les références sont incluses dans les notes des diapositives en cause.</a:t>
            </a:r>
            <a:endParaRPr lang="fr-CA" sz="1600" kern="100" noProof="0" dirty="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532761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5C99F-B48D-1D1F-8E7C-CE0225AEE677}"/>
              </a:ext>
            </a:extLst>
          </p:cNvPr>
          <p:cNvSpPr>
            <a:spLocks noGrp="1"/>
          </p:cNvSpPr>
          <p:nvPr>
            <p:ph type="title"/>
            <p:custDataLst>
              <p:tags r:id="rId1"/>
            </p:custDataLst>
          </p:nvPr>
        </p:nvSpPr>
        <p:spPr>
          <a:xfrm>
            <a:off x="4280691" y="967302"/>
            <a:ext cx="7558980" cy="1978185"/>
          </a:xfrm>
        </p:spPr>
        <p:txBody>
          <a:bodyPr>
            <a:noAutofit/>
          </a:bodyPr>
          <a:lstStyle/>
          <a:p>
            <a:pPr algn="ctr"/>
            <a:r>
              <a:rPr lang="fr-CA" sz="4600" b="1" noProof="0" dirty="0">
                <a:latin typeface="+mn-lt"/>
                <a:ea typeface="Tahoma" panose="020B0604030504040204" pitchFamily="34" charset="0"/>
                <a:cs typeface="Tahoma" panose="020B0604030504040204" pitchFamily="34" charset="0"/>
              </a:rPr>
              <a:t>Quels sont les premiers effets de l’utilisation</a:t>
            </a:r>
            <a:br>
              <a:rPr lang="fr-CA" sz="4600" b="1" noProof="0" dirty="0">
                <a:latin typeface="+mn-lt"/>
                <a:ea typeface="Tahoma" panose="020B0604030504040204" pitchFamily="34" charset="0"/>
                <a:cs typeface="Tahoma" panose="020B0604030504040204" pitchFamily="34" charset="0"/>
              </a:rPr>
            </a:br>
            <a:r>
              <a:rPr lang="fr-CA" sz="4600" b="1" noProof="0" dirty="0">
                <a:latin typeface="+mn-lt"/>
                <a:ea typeface="Tahoma" panose="020B0604030504040204" pitchFamily="34" charset="0"/>
                <a:cs typeface="Tahoma" panose="020B0604030504040204" pitchFamily="34" charset="0"/>
              </a:rPr>
              <a:t>des écrans?</a:t>
            </a:r>
          </a:p>
        </p:txBody>
      </p:sp>
      <p:sp>
        <p:nvSpPr>
          <p:cNvPr id="3" name="Content Placeholder 2">
            <a:extLst>
              <a:ext uri="{FF2B5EF4-FFF2-40B4-BE49-F238E27FC236}">
                <a16:creationId xmlns:a16="http://schemas.microsoft.com/office/drawing/2014/main" id="{958249FF-3199-43A4-B913-C38963A34436}"/>
              </a:ext>
            </a:extLst>
          </p:cNvPr>
          <p:cNvSpPr>
            <a:spLocks noGrp="1"/>
          </p:cNvSpPr>
          <p:nvPr>
            <p:ph idx="1"/>
            <p:custDataLst>
              <p:tags r:id="rId2"/>
            </p:custDataLst>
          </p:nvPr>
        </p:nvSpPr>
        <p:spPr>
          <a:xfrm>
            <a:off x="4294413" y="3508290"/>
            <a:ext cx="7558981" cy="1736567"/>
          </a:xfrm>
        </p:spPr>
        <p:txBody>
          <a:bodyPr>
            <a:noAutofit/>
          </a:bodyPr>
          <a:lstStyle/>
          <a:p>
            <a:pPr marL="0" indent="0">
              <a:lnSpc>
                <a:spcPct val="100000"/>
              </a:lnSpc>
              <a:spcBef>
                <a:spcPts val="0"/>
              </a:spcBef>
              <a:buNone/>
            </a:pPr>
            <a:r>
              <a:rPr lang="fr-CA" sz="3200" noProof="0" dirty="0">
                <a:latin typeface="Tahoma" panose="020B0604030504040204" pitchFamily="34" charset="0"/>
                <a:ea typeface="Tahoma" panose="020B0604030504040204" pitchFamily="34" charset="0"/>
                <a:cs typeface="Tahoma" panose="020B0604030504040204" pitchFamily="34" charset="0"/>
              </a:rPr>
              <a:t>L’utilisation des écrans empiète sur les </a:t>
            </a:r>
            <a:r>
              <a:rPr lang="fr-CA" sz="3200" dirty="0">
                <a:latin typeface="Tahoma" panose="020B0604030504040204" pitchFamily="34" charset="0"/>
                <a:ea typeface="Tahoma" panose="020B0604030504040204" pitchFamily="34" charset="0"/>
                <a:cs typeface="Tahoma" panose="020B0604030504040204" pitchFamily="34" charset="0"/>
              </a:rPr>
              <a:t>interactions familiales, la participation aux habitudes quotidiennes, l’apprentissage et le jeu.</a:t>
            </a:r>
            <a:endParaRPr lang="fr-CA" sz="3200" noProof="0" dirty="0">
              <a:latin typeface="Tahoma" panose="020B0604030504040204" pitchFamily="34" charset="0"/>
              <a:ea typeface="Tahoma" panose="020B0604030504040204" pitchFamily="34" charset="0"/>
              <a:cs typeface="Tahoma" panose="020B0604030504040204" pitchFamily="34" charset="0"/>
            </a:endParaRPr>
          </a:p>
        </p:txBody>
      </p:sp>
      <p:sp>
        <p:nvSpPr>
          <p:cNvPr id="88" name="Rectangle: Rounded Corners 87">
            <a:extLst>
              <a:ext uri="{FF2B5EF4-FFF2-40B4-BE49-F238E27FC236}">
                <a16:creationId xmlns:a16="http://schemas.microsoft.com/office/drawing/2014/main" id="{28AFB30B-8FA8-B951-B0E3-3BFBDB2CD1DB}"/>
              </a:ext>
            </a:extLst>
          </p:cNvPr>
          <p:cNvSpPr/>
          <p:nvPr>
            <p:custDataLst>
              <p:tags r:id="rId3"/>
            </p:custDataLst>
          </p:nvPr>
        </p:nvSpPr>
        <p:spPr>
          <a:xfrm>
            <a:off x="4294413" y="932162"/>
            <a:ext cx="7558981" cy="1978186"/>
          </a:xfrm>
          <a:prstGeom prst="roundRect">
            <a:avLst/>
          </a:prstGeom>
          <a:noFill/>
          <a:ln w="50800">
            <a:solidFill>
              <a:srgbClr val="625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pic>
        <p:nvPicPr>
          <p:cNvPr id="92" name="Picture 91">
            <a:extLst>
              <a:ext uri="{FF2B5EF4-FFF2-40B4-BE49-F238E27FC236}">
                <a16:creationId xmlns:a16="http://schemas.microsoft.com/office/drawing/2014/main" id="{CCA4EE41-6A47-7C87-98C9-31A1A68DC9C5}"/>
              </a:ext>
            </a:extLst>
          </p:cNvPr>
          <p:cNvPicPr>
            <a:picLocks noChangeAspect="1"/>
          </p:cNvPicPr>
          <p:nvPr>
            <p:custDataLst>
              <p:tags r:id="rId4"/>
            </p:custDataLst>
          </p:nvPr>
        </p:nvPicPr>
        <p:blipFill>
          <a:blip r:embed="rId8">
            <a:extLst>
              <a:ext uri="{28A0092B-C50C-407E-A947-70E740481C1C}">
                <a14:useLocalDpi xmlns:a14="http://schemas.microsoft.com/office/drawing/2010/main" val="0"/>
              </a:ext>
            </a:extLst>
          </a:blip>
          <a:srcRect/>
          <a:stretch>
            <a:fillRect/>
          </a:stretch>
        </p:blipFill>
        <p:spPr>
          <a:xfrm>
            <a:off x="0" y="-1"/>
            <a:ext cx="3951889" cy="6858000"/>
          </a:xfrm>
          <a:prstGeom prst="rect">
            <a:avLst/>
          </a:prstGeom>
        </p:spPr>
      </p:pic>
      <p:sp>
        <p:nvSpPr>
          <p:cNvPr id="93" name="Freeform 10">
            <a:extLst>
              <a:ext uri="{FF2B5EF4-FFF2-40B4-BE49-F238E27FC236}">
                <a16:creationId xmlns:a16="http://schemas.microsoft.com/office/drawing/2014/main" id="{C00F270E-2ABC-8FF4-A89B-436DBD4D8BC7}"/>
              </a:ext>
            </a:extLst>
          </p:cNvPr>
          <p:cNvSpPr/>
          <p:nvPr>
            <p:custDataLst>
              <p:tags r:id="rId5"/>
            </p:custDataLst>
          </p:nvPr>
        </p:nvSpPr>
        <p:spPr>
          <a:xfrm rot="10800000">
            <a:off x="3919892" y="-5"/>
            <a:ext cx="45719" cy="6867595"/>
          </a:xfrm>
          <a:custGeom>
            <a:avLst/>
            <a:gdLst/>
            <a:ahLst/>
            <a:cxnLst/>
            <a:rect l="l" t="t" r="r" b="b"/>
            <a:pathLst>
              <a:path w="91534" h="3316173">
                <a:moveTo>
                  <a:pt x="0" y="0"/>
                </a:moveTo>
                <a:lnTo>
                  <a:pt x="91534" y="0"/>
                </a:lnTo>
                <a:lnTo>
                  <a:pt x="91534" y="3316173"/>
                </a:lnTo>
                <a:lnTo>
                  <a:pt x="0" y="3316173"/>
                </a:lnTo>
                <a:close/>
              </a:path>
            </a:pathLst>
          </a:custGeom>
          <a:solidFill>
            <a:srgbClr val="625D90"/>
          </a:solidFill>
        </p:spPr>
        <p:txBody>
          <a:bodyPr/>
          <a:lstStyle/>
          <a:p>
            <a:endParaRPr lang="fr-CA" sz="1600" noProof="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10518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B6B66-E4E3-FF03-8FF3-0C7BD2A1D3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84A412-3BB5-BC74-FCD2-DDE080A2D800}"/>
              </a:ext>
            </a:extLst>
          </p:cNvPr>
          <p:cNvSpPr>
            <a:spLocks noGrp="1"/>
          </p:cNvSpPr>
          <p:nvPr>
            <p:ph type="title"/>
            <p:custDataLst>
              <p:tags r:id="rId1"/>
            </p:custDataLst>
          </p:nvPr>
        </p:nvSpPr>
        <p:spPr>
          <a:xfrm>
            <a:off x="719847" y="730742"/>
            <a:ext cx="6267531" cy="797850"/>
          </a:xfrm>
        </p:spPr>
        <p:txBody>
          <a:bodyPr>
            <a:noAutofit/>
          </a:bodyPr>
          <a:lstStyle/>
          <a:p>
            <a:pPr algn="ctr"/>
            <a:r>
              <a:rPr lang="fr-CA" sz="4000" b="1" noProof="0" dirty="0"/>
              <a:t>Ce que </a:t>
            </a:r>
            <a:r>
              <a:rPr lang="fr-CA" sz="4000" b="1" dirty="0"/>
              <a:t>dit la recherche</a:t>
            </a:r>
            <a:endParaRPr lang="fr-CA" sz="4000" noProof="0" dirty="0"/>
          </a:p>
        </p:txBody>
      </p:sp>
      <p:sp>
        <p:nvSpPr>
          <p:cNvPr id="3" name="Content Placeholder 2">
            <a:extLst>
              <a:ext uri="{FF2B5EF4-FFF2-40B4-BE49-F238E27FC236}">
                <a16:creationId xmlns:a16="http://schemas.microsoft.com/office/drawing/2014/main" id="{511D3320-6EE2-59F0-7751-28C088A066D4}"/>
              </a:ext>
            </a:extLst>
          </p:cNvPr>
          <p:cNvSpPr>
            <a:spLocks noGrp="1"/>
          </p:cNvSpPr>
          <p:nvPr>
            <p:ph idx="1"/>
            <p:custDataLst>
              <p:tags r:id="rId2"/>
            </p:custDataLst>
          </p:nvPr>
        </p:nvSpPr>
        <p:spPr>
          <a:xfrm>
            <a:off x="719847" y="1756261"/>
            <a:ext cx="6267531" cy="2181085"/>
          </a:xfrm>
        </p:spPr>
        <p:txBody>
          <a:bodyPr anchor="ctr">
            <a:noAutofit/>
          </a:bodyPr>
          <a:lstStyle/>
          <a:p>
            <a:pPr marL="0" indent="0">
              <a:lnSpc>
                <a:spcPct val="100000"/>
              </a:lnSpc>
              <a:spcBef>
                <a:spcPts val="0"/>
              </a:spcBef>
              <a:buNone/>
            </a:pPr>
            <a:r>
              <a:rPr lang="fr-CA" sz="3200" noProof="0" dirty="0">
                <a:solidFill>
                  <a:srgbClr val="000000"/>
                </a:solidFill>
                <a:latin typeface="Tahoma" panose="020B0604030504040204" pitchFamily="34" charset="0"/>
                <a:ea typeface="Tahoma" panose="020B0604030504040204" pitchFamily="34" charset="0"/>
                <a:cs typeface="Tahoma" panose="020B0604030504040204" pitchFamily="34" charset="0"/>
              </a:rPr>
              <a:t>Les enfants d’âge préscolaire apprennent mieux lors d’échanges directs et dynamiques avec des </a:t>
            </a:r>
            <a:r>
              <a:rPr lang="fr-CA" sz="3200" noProof="0" dirty="0">
                <a:solidFill>
                  <a:srgbClr val="000000"/>
                </a:solidFill>
                <a:latin typeface="Tahoma" panose="020B0604030504040204" pitchFamily="34" charset="0"/>
                <a:ea typeface="Tahoma" panose="020B0604030504040204" pitchFamily="34" charset="0"/>
                <a:cs typeface="Tahoma" panose="020B0604030504040204" pitchFamily="34" charset="0"/>
                <a:hlinkClick r:id="rId11"/>
              </a:rPr>
              <a:t>adultes bienveillants</a:t>
            </a:r>
            <a:r>
              <a:rPr lang="fr-CA" sz="3200" noProof="0" dirty="0">
                <a:solidFill>
                  <a:srgbClr val="000000"/>
                </a:solidFill>
                <a:latin typeface="Tahoma" panose="020B0604030504040204" pitchFamily="34" charset="0"/>
                <a:ea typeface="Tahoma" panose="020B0604030504040204" pitchFamily="34" charset="0"/>
                <a:cs typeface="Tahoma" panose="020B0604030504040204" pitchFamily="34" charset="0"/>
              </a:rPr>
              <a:t>.</a:t>
            </a:r>
            <a:endParaRPr lang="fr-CA" sz="3200" noProof="0" dirty="0">
              <a:latin typeface="Tahoma" panose="020B0604030504040204" pitchFamily="34" charset="0"/>
              <a:ea typeface="Tahoma" panose="020B0604030504040204" pitchFamily="34" charset="0"/>
              <a:cs typeface="Tahoma" panose="020B0604030504040204" pitchFamily="34" charset="0"/>
            </a:endParaRPr>
          </a:p>
        </p:txBody>
      </p:sp>
      <p:sp>
        <p:nvSpPr>
          <p:cNvPr id="88" name="Rectangle: Rounded Corners 87">
            <a:extLst>
              <a:ext uri="{FF2B5EF4-FFF2-40B4-BE49-F238E27FC236}">
                <a16:creationId xmlns:a16="http://schemas.microsoft.com/office/drawing/2014/main" id="{E2D4B527-6641-5F4D-D122-49B6EA2FB09E}"/>
              </a:ext>
            </a:extLst>
          </p:cNvPr>
          <p:cNvSpPr/>
          <p:nvPr>
            <p:custDataLst>
              <p:tags r:id="rId3"/>
            </p:custDataLst>
          </p:nvPr>
        </p:nvSpPr>
        <p:spPr>
          <a:xfrm>
            <a:off x="719847" y="586855"/>
            <a:ext cx="6267531" cy="1018210"/>
          </a:xfrm>
          <a:prstGeom prst="roundRect">
            <a:avLst/>
          </a:prstGeom>
          <a:noFill/>
          <a:ln w="50800">
            <a:solidFill>
              <a:srgbClr val="73B6F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9" name="Rectangle: Rounded Corners 8">
            <a:extLst>
              <a:ext uri="{FF2B5EF4-FFF2-40B4-BE49-F238E27FC236}">
                <a16:creationId xmlns:a16="http://schemas.microsoft.com/office/drawing/2014/main" id="{F5690E8E-20D2-193B-04A0-BA1F540C62B4}"/>
              </a:ext>
            </a:extLst>
          </p:cNvPr>
          <p:cNvSpPr/>
          <p:nvPr>
            <p:custDataLst>
              <p:tags r:id="rId4"/>
            </p:custDataLst>
          </p:nvPr>
        </p:nvSpPr>
        <p:spPr>
          <a:xfrm>
            <a:off x="719847" y="4088543"/>
            <a:ext cx="6267531" cy="1569443"/>
          </a:xfrm>
          <a:prstGeom prst="roundRect">
            <a:avLst/>
          </a:prstGeom>
          <a:solidFill>
            <a:srgbClr val="E7F9FF"/>
          </a:solidFill>
          <a:ln w="31750">
            <a:solidFill>
              <a:srgbClr val="73B6F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solidFill>
                <a:srgbClr val="73B6F7"/>
              </a:solidFill>
            </a:endParaRPr>
          </a:p>
        </p:txBody>
      </p:sp>
      <p:pic>
        <p:nvPicPr>
          <p:cNvPr id="8" name="Picture 7">
            <a:extLst>
              <a:ext uri="{FF2B5EF4-FFF2-40B4-BE49-F238E27FC236}">
                <a16:creationId xmlns:a16="http://schemas.microsoft.com/office/drawing/2014/main" id="{10849482-E31A-49FA-2A68-F58D96D66EE3}"/>
              </a:ext>
            </a:extLst>
          </p:cNvPr>
          <p:cNvPicPr>
            <a:picLocks noChangeAspect="1"/>
          </p:cNvPicPr>
          <p:nvPr>
            <p:custDataLst>
              <p:tags r:id="rId5"/>
            </p:custDataLst>
          </p:nvPr>
        </p:nvPicPr>
        <p:blipFill>
          <a:blip r:embed="rId12">
            <a:extLst>
              <a:ext uri="{28A0092B-C50C-407E-A947-70E740481C1C}">
                <a14:useLocalDpi xmlns:a14="http://schemas.microsoft.com/office/drawing/2010/main" val="0"/>
              </a:ext>
            </a:extLst>
          </a:blip>
          <a:srcRect l="10523" t="5588" r="1891"/>
          <a:stretch>
            <a:fillRect/>
          </a:stretch>
        </p:blipFill>
        <p:spPr>
          <a:xfrm>
            <a:off x="7983689" y="1"/>
            <a:ext cx="4251014" cy="6857652"/>
          </a:xfrm>
          <a:prstGeom prst="rect">
            <a:avLst/>
          </a:prstGeom>
        </p:spPr>
      </p:pic>
      <p:sp>
        <p:nvSpPr>
          <p:cNvPr id="11" name="Content Placeholder 2">
            <a:extLst>
              <a:ext uri="{FF2B5EF4-FFF2-40B4-BE49-F238E27FC236}">
                <a16:creationId xmlns:a16="http://schemas.microsoft.com/office/drawing/2014/main" id="{19381E31-8F0F-FC0A-D50C-599E34342D01}"/>
              </a:ext>
            </a:extLst>
          </p:cNvPr>
          <p:cNvSpPr txBox="1">
            <a:spLocks/>
          </p:cNvSpPr>
          <p:nvPr>
            <p:custDataLst>
              <p:tags r:id="rId6"/>
            </p:custDataLst>
          </p:nvPr>
        </p:nvSpPr>
        <p:spPr>
          <a:xfrm>
            <a:off x="951371" y="4785347"/>
            <a:ext cx="5804480" cy="9736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0" fontAlgn="base" hangingPunct="0">
              <a:spcBef>
                <a:spcPct val="0"/>
              </a:spcBef>
              <a:spcAft>
                <a:spcPct val="0"/>
              </a:spcAft>
              <a:buFont typeface="Arial" panose="020B0604020202020204" pitchFamily="34" charset="0"/>
              <a:buNone/>
            </a:pPr>
            <a:r>
              <a:rPr lang="fr-CA" sz="2400" noProof="0" dirty="0">
                <a:latin typeface="Tahoma" panose="020B0604030504040204" pitchFamily="34" charset="0"/>
                <a:ea typeface="Tahoma" panose="020B0604030504040204" pitchFamily="34" charset="0"/>
                <a:cs typeface="Tahoma" panose="020B0604030504040204" pitchFamily="34" charset="0"/>
              </a:rPr>
              <a:t>Prioriser un contenu </a:t>
            </a:r>
            <a:r>
              <a:rPr lang="fr-CA" sz="2400" dirty="0">
                <a:latin typeface="Tahoma" panose="020B0604030504040204" pitchFamily="34" charset="0"/>
                <a:ea typeface="Tahoma" panose="020B0604030504040204" pitchFamily="34" charset="0"/>
                <a:cs typeface="Tahoma" panose="020B0604030504040204" pitchFamily="34" charset="0"/>
              </a:rPr>
              <a:t>éducatif adapté à l’âge en compagnie </a:t>
            </a:r>
            <a:r>
              <a:rPr lang="fr-CA" sz="2400" noProof="0" dirty="0">
                <a:latin typeface="Tahoma" panose="020B0604030504040204" pitchFamily="34" charset="0"/>
                <a:ea typeface="Tahoma" panose="020B0604030504040204" pitchFamily="34" charset="0"/>
                <a:cs typeface="Tahoma" panose="020B0604030504040204" pitchFamily="34" charset="0"/>
              </a:rPr>
              <a:t>d’un adulte intéressé.</a:t>
            </a:r>
          </a:p>
        </p:txBody>
      </p:sp>
      <p:sp>
        <p:nvSpPr>
          <p:cNvPr id="5" name="Freeform 10">
            <a:extLst>
              <a:ext uri="{FF2B5EF4-FFF2-40B4-BE49-F238E27FC236}">
                <a16:creationId xmlns:a16="http://schemas.microsoft.com/office/drawing/2014/main" id="{1BC7E890-ABA2-E9B5-5743-0DDF0472EEB1}"/>
              </a:ext>
            </a:extLst>
          </p:cNvPr>
          <p:cNvSpPr/>
          <p:nvPr>
            <p:custDataLst>
              <p:tags r:id="rId7"/>
            </p:custDataLst>
          </p:nvPr>
        </p:nvSpPr>
        <p:spPr>
          <a:xfrm rot="10800000">
            <a:off x="7937969" y="0"/>
            <a:ext cx="45719" cy="6867595"/>
          </a:xfrm>
          <a:custGeom>
            <a:avLst/>
            <a:gdLst/>
            <a:ahLst/>
            <a:cxnLst/>
            <a:rect l="l" t="t" r="r" b="b"/>
            <a:pathLst>
              <a:path w="91534" h="3316173">
                <a:moveTo>
                  <a:pt x="0" y="0"/>
                </a:moveTo>
                <a:lnTo>
                  <a:pt x="91534" y="0"/>
                </a:lnTo>
                <a:lnTo>
                  <a:pt x="91534" y="3316173"/>
                </a:lnTo>
                <a:lnTo>
                  <a:pt x="0" y="3316173"/>
                </a:lnTo>
                <a:close/>
              </a:path>
            </a:pathLst>
          </a:custGeom>
          <a:solidFill>
            <a:srgbClr val="73B6F7"/>
          </a:solidFill>
          <a:ln>
            <a:noFill/>
          </a:ln>
        </p:spPr>
        <p:txBody>
          <a:bodyPr/>
          <a:lstStyle/>
          <a:p>
            <a:endParaRPr lang="fr-CA" sz="1600" noProof="0" dirty="0">
              <a:latin typeface="Calibri" panose="020F0502020204030204" pitchFamily="34" charset="0"/>
              <a:ea typeface="Calibri" panose="020F0502020204030204" pitchFamily="34" charset="0"/>
              <a:cs typeface="Calibri" panose="020F0502020204030204" pitchFamily="34" charset="0"/>
            </a:endParaRPr>
          </a:p>
        </p:txBody>
      </p:sp>
      <p:sp>
        <p:nvSpPr>
          <p:cNvPr id="6" name="Title 1">
            <a:extLst>
              <a:ext uri="{FF2B5EF4-FFF2-40B4-BE49-F238E27FC236}">
                <a16:creationId xmlns:a16="http://schemas.microsoft.com/office/drawing/2014/main" id="{94905B68-86F9-572E-76E4-DCFC9F32496C}"/>
              </a:ext>
            </a:extLst>
          </p:cNvPr>
          <p:cNvSpPr txBox="1">
            <a:spLocks/>
          </p:cNvSpPr>
          <p:nvPr>
            <p:custDataLst>
              <p:tags r:id="rId8"/>
            </p:custDataLst>
          </p:nvPr>
        </p:nvSpPr>
        <p:spPr>
          <a:xfrm>
            <a:off x="951370" y="4088543"/>
            <a:ext cx="4959931" cy="7978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2600" b="1" noProof="0" dirty="0">
                <a:latin typeface="Tahoma" panose="020B0604030504040204" pitchFamily="34" charset="0"/>
                <a:ea typeface="Tahoma" panose="020B0604030504040204" pitchFamily="34" charset="0"/>
                <a:cs typeface="Tahoma" panose="020B0604030504040204" pitchFamily="34" charset="0"/>
              </a:rPr>
              <a:t>Quand utiliser les écrans</a:t>
            </a:r>
            <a:endParaRPr lang="fr-CA" sz="2600" noProof="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99161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7F9FF"/>
        </a:solidFill>
        <a:effectLst/>
      </p:bgPr>
    </p:bg>
    <p:spTree>
      <p:nvGrpSpPr>
        <p:cNvPr id="1" name="">
          <a:extLst>
            <a:ext uri="{FF2B5EF4-FFF2-40B4-BE49-F238E27FC236}">
              <a16:creationId xmlns:a16="http://schemas.microsoft.com/office/drawing/2014/main" id="{284A61C1-D8F0-08ED-1339-0D63C59640F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42B415A-CBEE-3109-6CD7-2D2A4C6A375F}"/>
              </a:ext>
            </a:extLst>
          </p:cNvPr>
          <p:cNvSpPr/>
          <p:nvPr>
            <p:custDataLst>
              <p:tags r:id="rId1"/>
            </p:custDataLst>
          </p:nvPr>
        </p:nvSpPr>
        <p:spPr>
          <a:xfrm>
            <a:off x="0" y="0"/>
            <a:ext cx="12192000" cy="6858000"/>
          </a:xfrm>
          <a:prstGeom prst="rect">
            <a:avLst/>
          </a:prstGeom>
          <a:solidFill>
            <a:schemeClr val="accent2">
              <a:lumMod val="20000"/>
              <a:lumOff val="80000"/>
            </a:schemeClr>
          </a:solidFill>
          <a:ln w="50800">
            <a:solidFill>
              <a:srgbClr val="FD9D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3" name="Rectangle 2">
            <a:extLst>
              <a:ext uri="{FF2B5EF4-FFF2-40B4-BE49-F238E27FC236}">
                <a16:creationId xmlns:a16="http://schemas.microsoft.com/office/drawing/2014/main" id="{5158F6FC-9AE9-B285-6CD0-900E6A8AEBE9}"/>
              </a:ext>
            </a:extLst>
          </p:cNvPr>
          <p:cNvSpPr/>
          <p:nvPr>
            <p:custDataLst>
              <p:tags r:id="rId2"/>
            </p:custDataLst>
          </p:nvPr>
        </p:nvSpPr>
        <p:spPr>
          <a:xfrm>
            <a:off x="381000" y="381000"/>
            <a:ext cx="11430000" cy="6096000"/>
          </a:xfrm>
          <a:prstGeom prst="rect">
            <a:avLst/>
          </a:prstGeom>
          <a:solidFill>
            <a:schemeClr val="bg1"/>
          </a:solidFill>
          <a:ln w="50800">
            <a:solidFill>
              <a:srgbClr val="FD9D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6" name="Content Placeholder 2">
            <a:extLst>
              <a:ext uri="{FF2B5EF4-FFF2-40B4-BE49-F238E27FC236}">
                <a16:creationId xmlns:a16="http://schemas.microsoft.com/office/drawing/2014/main" id="{997F85B3-FF8E-DAFD-6CD2-152E293F16A6}"/>
              </a:ext>
            </a:extLst>
          </p:cNvPr>
          <p:cNvSpPr txBox="1">
            <a:spLocks/>
          </p:cNvSpPr>
          <p:nvPr>
            <p:custDataLst>
              <p:tags r:id="rId3"/>
            </p:custDataLst>
          </p:nvPr>
        </p:nvSpPr>
        <p:spPr>
          <a:xfrm>
            <a:off x="517471" y="2251477"/>
            <a:ext cx="655328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r-CA" sz="2000" noProof="0" dirty="0"/>
          </a:p>
        </p:txBody>
      </p:sp>
      <p:sp>
        <p:nvSpPr>
          <p:cNvPr id="9" name="Content Placeholder 2">
            <a:extLst>
              <a:ext uri="{FF2B5EF4-FFF2-40B4-BE49-F238E27FC236}">
                <a16:creationId xmlns:a16="http://schemas.microsoft.com/office/drawing/2014/main" id="{CB014DBC-59AF-BB51-09D3-1ABD5CD9016B}"/>
              </a:ext>
            </a:extLst>
          </p:cNvPr>
          <p:cNvSpPr txBox="1">
            <a:spLocks/>
          </p:cNvSpPr>
          <p:nvPr>
            <p:custDataLst>
              <p:tags r:id="rId4"/>
            </p:custDataLst>
          </p:nvPr>
        </p:nvSpPr>
        <p:spPr>
          <a:xfrm>
            <a:off x="543253" y="1920629"/>
            <a:ext cx="11162685" cy="4556371"/>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200"/>
              </a:spcAft>
              <a:buClr>
                <a:srgbClr val="FD9D62"/>
              </a:buClr>
            </a:pPr>
            <a:r>
              <a:rPr lang="fr-CA" sz="5100" noProof="0" dirty="0">
                <a:latin typeface="Tahoma" panose="020B0604030504040204" pitchFamily="34" charset="0"/>
                <a:ea typeface="Tahoma" panose="020B0604030504040204" pitchFamily="34" charset="0"/>
                <a:cs typeface="Tahoma" panose="020B0604030504040204" pitchFamily="34" charset="0"/>
              </a:rPr>
              <a:t>Retard d’acquisition du langage et d’apprentissage de la lecture</a:t>
            </a:r>
          </a:p>
          <a:p>
            <a:pPr>
              <a:lnSpc>
                <a:spcPct val="100000"/>
              </a:lnSpc>
              <a:spcBef>
                <a:spcPts val="0"/>
              </a:spcBef>
              <a:spcAft>
                <a:spcPts val="1200"/>
              </a:spcAft>
              <a:buClr>
                <a:srgbClr val="FD9D62"/>
              </a:buClr>
            </a:pPr>
            <a:r>
              <a:rPr lang="fr-CA" sz="5100" dirty="0">
                <a:solidFill>
                  <a:srgbClr val="000000"/>
                </a:solidFill>
                <a:latin typeface="Tahoma" panose="020B0604030504040204" pitchFamily="34" charset="0"/>
                <a:ea typeface="Tahoma" panose="020B0604030504040204" pitchFamily="34" charset="0"/>
                <a:cs typeface="Tahoma" panose="020B0604030504040204" pitchFamily="34" charset="0"/>
              </a:rPr>
              <a:t>Faibles aptitudes sociales</a:t>
            </a:r>
          </a:p>
          <a:p>
            <a:pPr>
              <a:lnSpc>
                <a:spcPct val="100000"/>
              </a:lnSpc>
              <a:spcBef>
                <a:spcPts val="0"/>
              </a:spcBef>
              <a:spcAft>
                <a:spcPts val="1200"/>
              </a:spcAft>
              <a:buClr>
                <a:srgbClr val="FD9D62"/>
              </a:buClr>
            </a:pPr>
            <a:r>
              <a:rPr lang="fr-CA" sz="5100" dirty="0">
                <a:solidFill>
                  <a:srgbClr val="000000"/>
                </a:solidFill>
                <a:latin typeface="Tahoma" panose="020B0604030504040204" pitchFamily="34" charset="0"/>
                <a:ea typeface="Tahoma" panose="020B0604030504040204" pitchFamily="34" charset="0"/>
                <a:cs typeface="Tahoma" panose="020B0604030504040204" pitchFamily="34" charset="0"/>
              </a:rPr>
              <a:t>Manque de sommeil</a:t>
            </a:r>
          </a:p>
          <a:p>
            <a:pPr>
              <a:lnSpc>
                <a:spcPct val="100000"/>
              </a:lnSpc>
              <a:spcBef>
                <a:spcPts val="0"/>
              </a:spcBef>
              <a:spcAft>
                <a:spcPts val="1200"/>
              </a:spcAft>
              <a:buClr>
                <a:srgbClr val="FD9D62"/>
              </a:buClr>
            </a:pPr>
            <a:r>
              <a:rPr lang="fr-CA" sz="5100" dirty="0">
                <a:latin typeface="Tahoma" panose="020B0604030504040204" pitchFamily="34" charset="0"/>
                <a:ea typeface="Tahoma" panose="020B0604030504040204" pitchFamily="34" charset="0"/>
                <a:cs typeface="Tahoma" panose="020B0604030504040204" pitchFamily="34" charset="0"/>
              </a:rPr>
              <a:t>Problèmes de régulation émotionnelle</a:t>
            </a:r>
          </a:p>
          <a:p>
            <a:pPr>
              <a:lnSpc>
                <a:spcPct val="100000"/>
              </a:lnSpc>
              <a:spcBef>
                <a:spcPts val="0"/>
              </a:spcBef>
              <a:spcAft>
                <a:spcPts val="1200"/>
              </a:spcAft>
              <a:buClr>
                <a:srgbClr val="FD9D62"/>
              </a:buClr>
            </a:pPr>
            <a:r>
              <a:rPr lang="fr-CA" sz="5100" dirty="0">
                <a:latin typeface="Tahoma" panose="020B0604030504040204" pitchFamily="34" charset="0"/>
                <a:ea typeface="Tahoma" panose="020B0604030504040204" pitchFamily="34" charset="0"/>
                <a:cs typeface="Tahoma" panose="020B0604030504040204" pitchFamily="34" charset="0"/>
              </a:rPr>
              <a:t>Problèmes de traitement sensoriel et de fonctionnement exécutif (concentration)</a:t>
            </a:r>
          </a:p>
          <a:p>
            <a:pPr>
              <a:lnSpc>
                <a:spcPct val="100000"/>
              </a:lnSpc>
              <a:spcBef>
                <a:spcPts val="0"/>
              </a:spcBef>
              <a:spcAft>
                <a:spcPts val="1200"/>
              </a:spcAft>
              <a:buClr>
                <a:srgbClr val="FD9D62"/>
              </a:buClr>
            </a:pPr>
            <a:r>
              <a:rPr lang="fr-CA" sz="5100" dirty="0">
                <a:solidFill>
                  <a:srgbClr val="000000"/>
                </a:solidFill>
                <a:latin typeface="Tahoma" panose="020B0604030504040204" pitchFamily="34" charset="0"/>
                <a:ea typeface="Tahoma" panose="020B0604030504040204" pitchFamily="34" charset="0"/>
                <a:cs typeface="Tahoma" panose="020B0604030504040204" pitchFamily="34" charset="0"/>
              </a:rPr>
              <a:t>Problèmes de santé physiques comme la myopie ou la prise de poids excessive</a:t>
            </a:r>
            <a:endParaRPr lang="fr-CA" sz="5100" dirty="0">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0"/>
              </a:spcBef>
              <a:spcAft>
                <a:spcPts val="1200"/>
              </a:spcAft>
              <a:buClr>
                <a:srgbClr val="FD9D62"/>
              </a:buClr>
            </a:pPr>
            <a:endParaRPr lang="fr-CA" sz="3600" dirty="0"/>
          </a:p>
          <a:p>
            <a:pPr>
              <a:lnSpc>
                <a:spcPct val="100000"/>
              </a:lnSpc>
              <a:spcBef>
                <a:spcPts val="0"/>
              </a:spcBef>
              <a:spcAft>
                <a:spcPts val="1200"/>
              </a:spcAft>
              <a:buClr>
                <a:srgbClr val="FD9D62"/>
              </a:buClr>
            </a:pPr>
            <a:endParaRPr lang="fr-CA" sz="3200" dirty="0"/>
          </a:p>
          <a:p>
            <a:pPr>
              <a:lnSpc>
                <a:spcPct val="100000"/>
              </a:lnSpc>
              <a:spcBef>
                <a:spcPts val="0"/>
              </a:spcBef>
              <a:spcAft>
                <a:spcPts val="1200"/>
              </a:spcAft>
              <a:buClr>
                <a:srgbClr val="FD9D62"/>
              </a:buClr>
            </a:pPr>
            <a:endParaRPr lang="fr-CA"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0"/>
              </a:spcBef>
              <a:spcAft>
                <a:spcPts val="1200"/>
              </a:spcAft>
              <a:buClr>
                <a:srgbClr val="FD9D62"/>
              </a:buClr>
            </a:pPr>
            <a:endParaRPr lang="fr-CA" noProof="0" dirty="0">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0"/>
              </a:spcBef>
              <a:spcAft>
                <a:spcPts val="1200"/>
              </a:spcAft>
              <a:buClr>
                <a:srgbClr val="FD9D62"/>
              </a:buClr>
            </a:pPr>
            <a:endParaRPr lang="fr-CA" noProof="0" dirty="0">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0"/>
              </a:spcBef>
              <a:buClr>
                <a:srgbClr val="FD9D62"/>
              </a:buClr>
            </a:pPr>
            <a:endParaRPr lang="fr-CA" sz="2000" noProof="0" dirty="0"/>
          </a:p>
        </p:txBody>
      </p:sp>
      <p:sp>
        <p:nvSpPr>
          <p:cNvPr id="5" name="TextBox 4">
            <a:extLst>
              <a:ext uri="{FF2B5EF4-FFF2-40B4-BE49-F238E27FC236}">
                <a16:creationId xmlns:a16="http://schemas.microsoft.com/office/drawing/2014/main" id="{0344BF8B-F573-B9FA-DFC0-CCB22DEB079D}"/>
              </a:ext>
            </a:extLst>
          </p:cNvPr>
          <p:cNvSpPr txBox="1"/>
          <p:nvPr>
            <p:custDataLst>
              <p:tags r:id="rId5"/>
            </p:custDataLst>
          </p:nvPr>
        </p:nvSpPr>
        <p:spPr>
          <a:xfrm>
            <a:off x="543252" y="638193"/>
            <a:ext cx="11267747" cy="1200329"/>
          </a:xfrm>
          <a:prstGeom prst="rect">
            <a:avLst/>
          </a:prstGeom>
          <a:noFill/>
        </p:spPr>
        <p:txBody>
          <a:bodyPr wrap="square" rtlCol="0">
            <a:spAutoFit/>
          </a:bodyPr>
          <a:lstStyle/>
          <a:p>
            <a:r>
              <a:rPr lang="fr-CA" sz="3600" b="1" noProof="0" dirty="0"/>
              <a:t>Chez les jeunes enfants, trop de temps d’écran est</a:t>
            </a:r>
            <a:br>
              <a:rPr lang="fr-CA" sz="3600" b="1" noProof="0" dirty="0"/>
            </a:br>
            <a:r>
              <a:rPr lang="fr-CA" sz="3600" b="1" noProof="0" dirty="0"/>
              <a:t>lié à des risques pour la santé et le développement :</a:t>
            </a:r>
          </a:p>
        </p:txBody>
      </p:sp>
    </p:spTree>
    <p:extLst>
      <p:ext uri="{BB962C8B-B14F-4D97-AF65-F5344CB8AC3E}">
        <p14:creationId xmlns:p14="http://schemas.microsoft.com/office/powerpoint/2010/main" val="1703389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1873DC-7329-654A-1E5F-3B25877098EB}"/>
            </a:ext>
          </a:extLst>
        </p:cNvPr>
        <p:cNvGrpSpPr/>
        <p:nvPr/>
      </p:nvGrpSpPr>
      <p:grpSpPr>
        <a:xfrm>
          <a:off x="0" y="0"/>
          <a:ext cx="0" cy="0"/>
          <a:chOff x="0" y="0"/>
          <a:chExt cx="0" cy="0"/>
        </a:xfrm>
      </p:grpSpPr>
      <p:pic>
        <p:nvPicPr>
          <p:cNvPr id="20" name="Picture 19">
            <a:extLst>
              <a:ext uri="{FF2B5EF4-FFF2-40B4-BE49-F238E27FC236}">
                <a16:creationId xmlns:a16="http://schemas.microsoft.com/office/drawing/2014/main" id="{644E8014-5409-7C14-241C-5CD5969EA764}"/>
              </a:ext>
            </a:extLst>
          </p:cNvPr>
          <p:cNvPicPr>
            <a:picLocks noChangeAspect="1"/>
          </p:cNvPicPr>
          <p:nvPr>
            <p:custDataLst>
              <p:tags r:id="rId1"/>
            </p:custDataLst>
          </p:nvPr>
        </p:nvPicPr>
        <p:blipFill>
          <a:blip r:embed="rId10" cstate="screen">
            <a:extLst>
              <a:ext uri="{28A0092B-C50C-407E-A947-70E740481C1C}">
                <a14:useLocalDpi xmlns:a14="http://schemas.microsoft.com/office/drawing/2010/main"/>
              </a:ext>
            </a:extLst>
          </a:blip>
          <a:srcRect/>
          <a:stretch>
            <a:fillRect/>
          </a:stretch>
        </p:blipFill>
        <p:spPr>
          <a:xfrm>
            <a:off x="-10391" y="-2"/>
            <a:ext cx="3939600" cy="6858000"/>
          </a:xfrm>
          <a:prstGeom prst="rect">
            <a:avLst/>
          </a:prstGeom>
        </p:spPr>
      </p:pic>
      <p:sp>
        <p:nvSpPr>
          <p:cNvPr id="2" name="Title 1">
            <a:extLst>
              <a:ext uri="{FF2B5EF4-FFF2-40B4-BE49-F238E27FC236}">
                <a16:creationId xmlns:a16="http://schemas.microsoft.com/office/drawing/2014/main" id="{41D5065B-6EC3-58FF-CFE9-28520DDD1DCE}"/>
              </a:ext>
            </a:extLst>
          </p:cNvPr>
          <p:cNvSpPr>
            <a:spLocks noGrp="1"/>
          </p:cNvSpPr>
          <p:nvPr>
            <p:ph type="title"/>
            <p:custDataLst>
              <p:tags r:id="rId2"/>
            </p:custDataLst>
          </p:nvPr>
        </p:nvSpPr>
        <p:spPr>
          <a:xfrm>
            <a:off x="4669110" y="366551"/>
            <a:ext cx="6819618" cy="797850"/>
          </a:xfrm>
        </p:spPr>
        <p:txBody>
          <a:bodyPr>
            <a:noAutofit/>
          </a:bodyPr>
          <a:lstStyle/>
          <a:p>
            <a:pPr algn="ctr"/>
            <a:r>
              <a:rPr lang="fr-CA" sz="4000" b="1" noProof="0" dirty="0">
                <a:latin typeface="+mn-lt"/>
              </a:rPr>
              <a:t>Y a-t-il des avantages?</a:t>
            </a:r>
            <a:endParaRPr lang="fr-CA" sz="4000" noProof="0" dirty="0">
              <a:latin typeface="+mn-lt"/>
            </a:endParaRPr>
          </a:p>
        </p:txBody>
      </p:sp>
      <p:sp>
        <p:nvSpPr>
          <p:cNvPr id="9" name="Content Placeholder 2">
            <a:extLst>
              <a:ext uri="{FF2B5EF4-FFF2-40B4-BE49-F238E27FC236}">
                <a16:creationId xmlns:a16="http://schemas.microsoft.com/office/drawing/2014/main" id="{68826C2C-E7DE-F73E-7195-774DDD7F9435}"/>
              </a:ext>
            </a:extLst>
          </p:cNvPr>
          <p:cNvSpPr txBox="1">
            <a:spLocks/>
          </p:cNvSpPr>
          <p:nvPr>
            <p:custDataLst>
              <p:tags r:id="rId3"/>
            </p:custDataLst>
          </p:nvPr>
        </p:nvSpPr>
        <p:spPr>
          <a:xfrm>
            <a:off x="4439843" y="1268361"/>
            <a:ext cx="7278151" cy="12112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eaLnBrk="0" fontAlgn="base" hangingPunct="0">
              <a:lnSpc>
                <a:spcPct val="100000"/>
              </a:lnSpc>
              <a:spcBef>
                <a:spcPct val="0"/>
              </a:spcBef>
              <a:spcAft>
                <a:spcPct val="0"/>
              </a:spcAft>
              <a:buNone/>
            </a:pPr>
            <a:r>
              <a:rPr lang="fr-CA" sz="3600" b="1" noProof="0" dirty="0">
                <a:solidFill>
                  <a:srgbClr val="625D90"/>
                </a:solidFill>
                <a:latin typeface="Tahoma" panose="020B0604030504040204" pitchFamily="34" charset="0"/>
                <a:ea typeface="Tahoma" panose="020B0604030504040204" pitchFamily="34" charset="0"/>
                <a:cs typeface="Tahoma" panose="020B0604030504040204" pitchFamily="34" charset="0"/>
              </a:rPr>
              <a:t>Non, pas pour les nourrissons et les tout-petits.</a:t>
            </a:r>
          </a:p>
          <a:p>
            <a:pPr algn="ctr"/>
            <a:endParaRPr lang="fr-CA" sz="2000" noProof="0" dirty="0"/>
          </a:p>
        </p:txBody>
      </p:sp>
      <p:sp>
        <p:nvSpPr>
          <p:cNvPr id="5" name="Content Placeholder 2">
            <a:extLst>
              <a:ext uri="{FF2B5EF4-FFF2-40B4-BE49-F238E27FC236}">
                <a16:creationId xmlns:a16="http://schemas.microsoft.com/office/drawing/2014/main" id="{B5CABF8D-628A-B4A6-6BA9-021E93044561}"/>
              </a:ext>
            </a:extLst>
          </p:cNvPr>
          <p:cNvSpPr txBox="1">
            <a:spLocks/>
          </p:cNvSpPr>
          <p:nvPr>
            <p:custDataLst>
              <p:tags r:id="rId4"/>
            </p:custDataLst>
          </p:nvPr>
        </p:nvSpPr>
        <p:spPr>
          <a:xfrm>
            <a:off x="4439843" y="2570384"/>
            <a:ext cx="7278152" cy="42876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rgbClr val="625D90"/>
              </a:buClr>
            </a:pPr>
            <a:r>
              <a:rPr lang="fr-CA" sz="3200" noProof="0" dirty="0">
                <a:solidFill>
                  <a:srgbClr val="000000"/>
                </a:solidFill>
                <a:latin typeface="Tahoma" panose="020B0604030504040204" pitchFamily="34" charset="0"/>
                <a:ea typeface="Tahoma" panose="020B0604030504040204" pitchFamily="34" charset="0"/>
                <a:cs typeface="Tahoma" panose="020B0604030504040204" pitchFamily="34" charset="0"/>
              </a:rPr>
              <a:t>Les nourrissons ne peuvent pas absorber le contenu des écrans.</a:t>
            </a:r>
          </a:p>
          <a:p>
            <a:pPr>
              <a:lnSpc>
                <a:spcPct val="100000"/>
              </a:lnSpc>
              <a:buClr>
                <a:srgbClr val="625D90"/>
              </a:buClr>
            </a:pPr>
            <a:r>
              <a:rPr lang="fr-CA" sz="3200" dirty="0">
                <a:solidFill>
                  <a:srgbClr val="000000"/>
                </a:solidFill>
                <a:latin typeface="Tahoma" panose="020B0604030504040204" pitchFamily="34" charset="0"/>
                <a:ea typeface="Tahoma" panose="020B0604030504040204" pitchFamily="34" charset="0"/>
                <a:cs typeface="Tahoma" panose="020B0604030504040204" pitchFamily="34" charset="0"/>
              </a:rPr>
              <a:t>Les tout-petits apprennent beaucoup mieux d’expériences concrètes.</a:t>
            </a:r>
          </a:p>
          <a:p>
            <a:pPr marL="541338" lvl="1" indent="-276225">
              <a:lnSpc>
                <a:spcPct val="100000"/>
              </a:lnSpc>
              <a:buClr>
                <a:srgbClr val="625D90"/>
              </a:buClr>
              <a:buFont typeface="Wingdings" panose="05000000000000000000" pitchFamily="2" charset="2"/>
              <a:buChar char="§"/>
            </a:pPr>
            <a:r>
              <a:rPr lang="fr-CA" sz="2800" b="1" dirty="0">
                <a:solidFill>
                  <a:srgbClr val="625D90"/>
                </a:solidFill>
                <a:latin typeface="Tahoma" panose="020B0604030504040204" pitchFamily="34" charset="0"/>
                <a:ea typeface="Tahoma" panose="020B0604030504040204" pitchFamily="34" charset="0"/>
                <a:cs typeface="Tahoma" panose="020B0604030504040204" pitchFamily="34" charset="0"/>
              </a:rPr>
              <a:t>Une exception : </a:t>
            </a:r>
            <a:r>
              <a:rPr lang="fr-CA" sz="2800" dirty="0">
                <a:solidFill>
                  <a:srgbClr val="000000"/>
                </a:solidFill>
                <a:latin typeface="Tahoma" panose="020B0604030504040204" pitchFamily="34" charset="0"/>
                <a:ea typeface="Tahoma" panose="020B0604030504040204" pitchFamily="34" charset="0"/>
                <a:cs typeface="Tahoma" panose="020B0604030504040204" pitchFamily="34" charset="0"/>
              </a:rPr>
              <a:t>Le </a:t>
            </a:r>
            <a:r>
              <a:rPr lang="fr-CA" sz="2800" dirty="0" err="1">
                <a:solidFill>
                  <a:srgbClr val="000000"/>
                </a:solidFill>
                <a:latin typeface="Tahoma" panose="020B0604030504040204" pitchFamily="34" charset="0"/>
                <a:ea typeface="Tahoma" panose="020B0604030504040204" pitchFamily="34" charset="0"/>
                <a:cs typeface="Tahoma" panose="020B0604030504040204" pitchFamily="34" charset="0"/>
              </a:rPr>
              <a:t>vidéobavardage</a:t>
            </a:r>
            <a:r>
              <a:rPr lang="fr-CA" sz="2800" dirty="0">
                <a:solidFill>
                  <a:srgbClr val="000000"/>
                </a:solidFill>
                <a:latin typeface="Tahoma" panose="020B0604030504040204" pitchFamily="34" charset="0"/>
                <a:ea typeface="Tahoma" panose="020B0604030504040204" pitchFamily="34" charset="0"/>
                <a:cs typeface="Tahoma" panose="020B0604030504040204" pitchFamily="34" charset="0"/>
              </a:rPr>
              <a:t> interactif pour favoriser les relations à distance</a:t>
            </a:r>
            <a:endParaRPr lang="fr-CA" sz="2000" dirty="0"/>
          </a:p>
          <a:p>
            <a:pPr lvl="1">
              <a:lnSpc>
                <a:spcPct val="100000"/>
              </a:lnSpc>
              <a:buClr>
                <a:srgbClr val="625D90"/>
              </a:buClr>
              <a:buFont typeface="Wingdings" panose="05000000000000000000" pitchFamily="2" charset="2"/>
              <a:buChar char="§"/>
            </a:pPr>
            <a:endParaRPr lang="fr-CA" sz="28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1">
              <a:lnSpc>
                <a:spcPct val="100000"/>
              </a:lnSpc>
              <a:buClr>
                <a:srgbClr val="625D90"/>
              </a:buClr>
            </a:pPr>
            <a:endParaRPr lang="fr-CA" sz="28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1">
              <a:lnSpc>
                <a:spcPct val="100000"/>
              </a:lnSpc>
              <a:buClr>
                <a:srgbClr val="625D90"/>
              </a:buClr>
            </a:pPr>
            <a:endParaRPr lang="fr-CA" sz="2800" noProof="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22" name="Content Placeholder 2">
            <a:extLst>
              <a:ext uri="{FF2B5EF4-FFF2-40B4-BE49-F238E27FC236}">
                <a16:creationId xmlns:a16="http://schemas.microsoft.com/office/drawing/2014/main" id="{7B4623E6-C8FC-DDAD-DE3E-5F1E2E3A72B8}"/>
              </a:ext>
            </a:extLst>
          </p:cNvPr>
          <p:cNvSpPr txBox="1">
            <a:spLocks/>
          </p:cNvSpPr>
          <p:nvPr>
            <p:custDataLst>
              <p:tags r:id="rId5"/>
            </p:custDataLst>
          </p:nvPr>
        </p:nvSpPr>
        <p:spPr>
          <a:xfrm>
            <a:off x="4236244" y="4664286"/>
            <a:ext cx="7333914" cy="14084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buClr>
                <a:srgbClr val="625D90"/>
              </a:buClr>
              <a:buFont typeface="Wingdings" panose="05000000000000000000" pitchFamily="2" charset="2"/>
              <a:buChar char="§"/>
            </a:pPr>
            <a:endParaRPr lang="fr-CA" sz="2000" noProof="0" dirty="0"/>
          </a:p>
        </p:txBody>
      </p:sp>
      <p:sp>
        <p:nvSpPr>
          <p:cNvPr id="4" name="Rectangle: Rounded Corners 3">
            <a:extLst>
              <a:ext uri="{FF2B5EF4-FFF2-40B4-BE49-F238E27FC236}">
                <a16:creationId xmlns:a16="http://schemas.microsoft.com/office/drawing/2014/main" id="{E5EAEC77-C0F8-88BE-577B-CA06311AABDE}"/>
              </a:ext>
            </a:extLst>
          </p:cNvPr>
          <p:cNvSpPr/>
          <p:nvPr>
            <p:custDataLst>
              <p:tags r:id="rId6"/>
            </p:custDataLst>
          </p:nvPr>
        </p:nvSpPr>
        <p:spPr>
          <a:xfrm>
            <a:off x="4669110" y="345768"/>
            <a:ext cx="6819618" cy="797849"/>
          </a:xfrm>
          <a:prstGeom prst="roundRect">
            <a:avLst/>
          </a:prstGeom>
          <a:noFill/>
          <a:ln w="50800">
            <a:solidFill>
              <a:srgbClr val="625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15" name="Freeform 10">
            <a:extLst>
              <a:ext uri="{FF2B5EF4-FFF2-40B4-BE49-F238E27FC236}">
                <a16:creationId xmlns:a16="http://schemas.microsoft.com/office/drawing/2014/main" id="{5A6E7800-3CCE-681E-0DBB-8E4945E54899}"/>
              </a:ext>
            </a:extLst>
          </p:cNvPr>
          <p:cNvSpPr/>
          <p:nvPr>
            <p:custDataLst>
              <p:tags r:id="rId7"/>
            </p:custDataLst>
          </p:nvPr>
        </p:nvSpPr>
        <p:spPr>
          <a:xfrm rot="10800000">
            <a:off x="3926770" y="0"/>
            <a:ext cx="45719" cy="6867595"/>
          </a:xfrm>
          <a:custGeom>
            <a:avLst/>
            <a:gdLst/>
            <a:ahLst/>
            <a:cxnLst/>
            <a:rect l="l" t="t" r="r" b="b"/>
            <a:pathLst>
              <a:path w="91534" h="3316173">
                <a:moveTo>
                  <a:pt x="0" y="0"/>
                </a:moveTo>
                <a:lnTo>
                  <a:pt x="91534" y="0"/>
                </a:lnTo>
                <a:lnTo>
                  <a:pt x="91534" y="3316173"/>
                </a:lnTo>
                <a:lnTo>
                  <a:pt x="0" y="3316173"/>
                </a:lnTo>
                <a:close/>
              </a:path>
            </a:pathLst>
          </a:custGeom>
          <a:solidFill>
            <a:srgbClr val="625D90"/>
          </a:solidFill>
        </p:spPr>
        <p:txBody>
          <a:bodyPr/>
          <a:lstStyle/>
          <a:p>
            <a:endParaRPr lang="fr-CA" sz="1600" noProof="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2403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7F9FF"/>
        </a:solidFill>
        <a:effectLst/>
      </p:bgPr>
    </p:bg>
    <p:spTree>
      <p:nvGrpSpPr>
        <p:cNvPr id="1" name="">
          <a:extLst>
            <a:ext uri="{FF2B5EF4-FFF2-40B4-BE49-F238E27FC236}">
              <a16:creationId xmlns:a16="http://schemas.microsoft.com/office/drawing/2014/main" id="{61EEECBB-AADC-E0BD-5244-9D5D950F488B}"/>
            </a:ext>
          </a:extLst>
        </p:cNvPr>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F3938EF4-707C-09BB-7336-01FCB280E3DE}"/>
              </a:ext>
            </a:extLst>
          </p:cNvPr>
          <p:cNvSpPr/>
          <p:nvPr>
            <p:custDataLst>
              <p:tags r:id="rId1"/>
            </p:custDataLst>
          </p:nvPr>
        </p:nvSpPr>
        <p:spPr>
          <a:xfrm>
            <a:off x="902844" y="396815"/>
            <a:ext cx="10386311" cy="5943600"/>
          </a:xfrm>
          <a:prstGeom prst="roundRect">
            <a:avLst/>
          </a:prstGeom>
          <a:solidFill>
            <a:schemeClr val="bg1"/>
          </a:solidFill>
          <a:ln w="50800">
            <a:solidFill>
              <a:srgbClr val="73B6F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2" name="Title 1">
            <a:extLst>
              <a:ext uri="{FF2B5EF4-FFF2-40B4-BE49-F238E27FC236}">
                <a16:creationId xmlns:a16="http://schemas.microsoft.com/office/drawing/2014/main" id="{E5076EA9-8A8A-67FD-C8C5-369BFE198BBF}"/>
              </a:ext>
            </a:extLst>
          </p:cNvPr>
          <p:cNvSpPr>
            <a:spLocks noGrp="1"/>
          </p:cNvSpPr>
          <p:nvPr>
            <p:ph type="title"/>
            <p:custDataLst>
              <p:tags r:id="rId2"/>
            </p:custDataLst>
          </p:nvPr>
        </p:nvSpPr>
        <p:spPr>
          <a:xfrm>
            <a:off x="902844" y="790240"/>
            <a:ext cx="10386311" cy="797850"/>
          </a:xfrm>
        </p:spPr>
        <p:txBody>
          <a:bodyPr>
            <a:noAutofit/>
          </a:bodyPr>
          <a:lstStyle/>
          <a:p>
            <a:pPr algn="ctr"/>
            <a:r>
              <a:rPr lang="fr-CA" b="1" noProof="0" dirty="0"/>
              <a:t>Qu’en est-il des livres numériques?</a:t>
            </a:r>
            <a:endParaRPr lang="fr-CA" noProof="0" dirty="0"/>
          </a:p>
        </p:txBody>
      </p:sp>
      <p:sp>
        <p:nvSpPr>
          <p:cNvPr id="5" name="Content Placeholder 2">
            <a:extLst>
              <a:ext uri="{FF2B5EF4-FFF2-40B4-BE49-F238E27FC236}">
                <a16:creationId xmlns:a16="http://schemas.microsoft.com/office/drawing/2014/main" id="{85B99DD3-CAC2-9557-A808-475EA7F6C9C3}"/>
              </a:ext>
            </a:extLst>
          </p:cNvPr>
          <p:cNvSpPr>
            <a:spLocks noGrp="1"/>
          </p:cNvSpPr>
          <p:nvPr>
            <p:ph idx="1"/>
            <p:custDataLst>
              <p:tags r:id="rId3"/>
            </p:custDataLst>
          </p:nvPr>
        </p:nvSpPr>
        <p:spPr>
          <a:xfrm>
            <a:off x="2282901" y="1784757"/>
            <a:ext cx="8195340" cy="2882620"/>
          </a:xfrm>
        </p:spPr>
        <p:txBody>
          <a:bodyPr>
            <a:noAutofit/>
          </a:bodyPr>
          <a:lstStyle/>
          <a:p>
            <a:pPr marL="0" indent="0" fontAlgn="auto">
              <a:lnSpc>
                <a:spcPct val="100000"/>
              </a:lnSpc>
              <a:buNone/>
            </a:pPr>
            <a:r>
              <a:rPr lang="fr-CA" sz="3600" noProof="0" dirty="0">
                <a:latin typeface="Tahoma" panose="020B0604030504040204" pitchFamily="34" charset="0"/>
                <a:ea typeface="Tahoma" panose="020B0604030504040204" pitchFamily="34" charset="0"/>
                <a:cs typeface="Tahoma" panose="020B0604030504040204" pitchFamily="34" charset="0"/>
              </a:rPr>
              <a:t>Lorsque les parents lisent avec les enfants, les applis </a:t>
            </a:r>
            <a:r>
              <a:rPr lang="fr-CA" sz="3600" dirty="0">
                <a:latin typeface="Tahoma" panose="020B0604030504040204" pitchFamily="34" charset="0"/>
                <a:ea typeface="Tahoma" panose="020B0604030504040204" pitchFamily="34" charset="0"/>
                <a:cs typeface="Tahoma" panose="020B0604030504040204" pitchFamily="34" charset="0"/>
              </a:rPr>
              <a:t>d’«</a:t>
            </a:r>
            <a:r>
              <a:rPr lang="fr-CA" sz="3600" dirty="0"/>
              <a:t> </a:t>
            </a:r>
            <a:r>
              <a:rPr lang="fr-CA" sz="3600" dirty="0">
                <a:latin typeface="Tahoma" panose="020B0604030504040204" pitchFamily="34" charset="0"/>
                <a:ea typeface="Tahoma" panose="020B0604030504040204" pitchFamily="34" charset="0"/>
                <a:cs typeface="Tahoma" panose="020B0604030504040204" pitchFamily="34" charset="0"/>
              </a:rPr>
              <a:t>apprentissage de la lecture</a:t>
            </a:r>
            <a:r>
              <a:rPr lang="fr-CA" sz="3600" dirty="0"/>
              <a:t> </a:t>
            </a:r>
            <a:r>
              <a:rPr lang="fr-CA" sz="3600" dirty="0">
                <a:latin typeface="Tahoma" panose="020B0604030504040204" pitchFamily="34" charset="0"/>
                <a:ea typeface="Tahoma" panose="020B0604030504040204" pitchFamily="34" charset="0"/>
                <a:cs typeface="Tahoma" panose="020B0604030504040204" pitchFamily="34" charset="0"/>
              </a:rPr>
              <a:t>» </a:t>
            </a:r>
            <a:r>
              <a:rPr lang="fr-CA" sz="3600" noProof="0" dirty="0">
                <a:latin typeface="Tahoma" panose="020B0604030504040204" pitchFamily="34" charset="0"/>
                <a:ea typeface="Tahoma" panose="020B0604030504040204" pitchFamily="34" charset="0"/>
                <a:cs typeface="Tahoma" panose="020B0604030504040204" pitchFamily="34" charset="0"/>
              </a:rPr>
              <a:t>et les livres numériques éducatifs adaptés à l’âge peuvent contribuer à l’acquisition du langage.</a:t>
            </a:r>
            <a:endParaRPr lang="fr-CA" sz="3600" b="1" noProof="0" dirty="0">
              <a:solidFill>
                <a:srgbClr val="73B6F7"/>
              </a:solidFill>
              <a:latin typeface="Tahoma" panose="020B0604030504040204" pitchFamily="34" charset="0"/>
              <a:ea typeface="Tahoma" panose="020B0604030504040204" pitchFamily="34" charset="0"/>
              <a:cs typeface="Tahoma" panose="020B0604030504040204" pitchFamily="34" charset="0"/>
            </a:endParaRPr>
          </a:p>
        </p:txBody>
      </p:sp>
      <p:sp>
        <p:nvSpPr>
          <p:cNvPr id="29" name="TextBox 28">
            <a:extLst>
              <a:ext uri="{FF2B5EF4-FFF2-40B4-BE49-F238E27FC236}">
                <a16:creationId xmlns:a16="http://schemas.microsoft.com/office/drawing/2014/main" id="{E90926B8-52D1-6D38-44B1-C302301A7A66}"/>
              </a:ext>
            </a:extLst>
          </p:cNvPr>
          <p:cNvSpPr txBox="1"/>
          <p:nvPr>
            <p:custDataLst>
              <p:tags r:id="rId4"/>
            </p:custDataLst>
          </p:nvPr>
        </p:nvSpPr>
        <p:spPr>
          <a:xfrm>
            <a:off x="1832234" y="4867431"/>
            <a:ext cx="9096673" cy="1200329"/>
          </a:xfrm>
          <a:prstGeom prst="rect">
            <a:avLst/>
          </a:prstGeom>
          <a:noFill/>
        </p:spPr>
        <p:txBody>
          <a:bodyPr wrap="square" rtlCol="0">
            <a:spAutoFit/>
          </a:bodyPr>
          <a:lstStyle/>
          <a:p>
            <a:pPr marL="449263"/>
            <a:r>
              <a:rPr lang="fr-CA" sz="3600" noProof="0" dirty="0">
                <a:solidFill>
                  <a:srgbClr val="73B6F7"/>
                </a:solidFill>
                <a:latin typeface="Tahoma" panose="020B0604030504040204" pitchFamily="34" charset="0"/>
                <a:ea typeface="Tahoma" panose="020B0604030504040204" pitchFamily="34" charset="0"/>
                <a:cs typeface="Tahoma" panose="020B0604030504040204" pitchFamily="34" charset="0"/>
              </a:rPr>
              <a:t>(mais les livres papier favorisent davantage l’apprentissage</a:t>
            </a:r>
            <a:r>
              <a:rPr lang="fr-CA" sz="3600" dirty="0">
                <a:solidFill>
                  <a:srgbClr val="73B6F7"/>
                </a:solidFill>
                <a:latin typeface="Tahoma" panose="020B0604030504040204" pitchFamily="34" charset="0"/>
                <a:ea typeface="Tahoma" panose="020B0604030504040204" pitchFamily="34" charset="0"/>
                <a:cs typeface="Tahoma" panose="020B0604030504040204" pitchFamily="34" charset="0"/>
              </a:rPr>
              <a:t>.</a:t>
            </a:r>
            <a:r>
              <a:rPr lang="fr-CA" sz="3600" noProof="0" dirty="0">
                <a:solidFill>
                  <a:srgbClr val="73B6F7"/>
                </a:solidFill>
                <a:latin typeface="Tahoma" panose="020B0604030504040204" pitchFamily="34" charset="0"/>
                <a:ea typeface="Tahoma" panose="020B0604030504040204" pitchFamily="34" charset="0"/>
                <a:cs typeface="Tahoma" panose="020B0604030504040204" pitchFamily="34" charset="0"/>
              </a:rPr>
              <a:t>)</a:t>
            </a:r>
          </a:p>
        </p:txBody>
      </p:sp>
      <p:sp>
        <p:nvSpPr>
          <p:cNvPr id="32" name="TextBox 31">
            <a:extLst>
              <a:ext uri="{FF2B5EF4-FFF2-40B4-BE49-F238E27FC236}">
                <a16:creationId xmlns:a16="http://schemas.microsoft.com/office/drawing/2014/main" id="{62318A79-6CCB-A648-245B-D13CC6FBCECE}"/>
              </a:ext>
            </a:extLst>
          </p:cNvPr>
          <p:cNvSpPr txBox="1"/>
          <p:nvPr>
            <p:custDataLst>
              <p:tags r:id="rId5"/>
            </p:custDataLst>
          </p:nvPr>
        </p:nvSpPr>
        <p:spPr>
          <a:xfrm>
            <a:off x="1732209" y="4667377"/>
            <a:ext cx="1257033" cy="1400383"/>
          </a:xfrm>
          <a:prstGeom prst="rect">
            <a:avLst/>
          </a:prstGeom>
          <a:noFill/>
        </p:spPr>
        <p:txBody>
          <a:bodyPr wrap="square" rtlCol="0">
            <a:spAutoFit/>
          </a:bodyPr>
          <a:lstStyle/>
          <a:p>
            <a:r>
              <a:rPr lang="fr-CA" sz="8500" noProof="0" dirty="0">
                <a:solidFill>
                  <a:srgbClr val="73B6F7"/>
                </a:solidFill>
              </a:rPr>
              <a:t>*</a:t>
            </a:r>
          </a:p>
        </p:txBody>
      </p:sp>
    </p:spTree>
    <p:extLst>
      <p:ext uri="{BB962C8B-B14F-4D97-AF65-F5344CB8AC3E}">
        <p14:creationId xmlns:p14="http://schemas.microsoft.com/office/powerpoint/2010/main" val="3959389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7F9FF"/>
        </a:solidFill>
        <a:effectLst/>
      </p:bgPr>
    </p:bg>
    <p:spTree>
      <p:nvGrpSpPr>
        <p:cNvPr id="1" name="">
          <a:extLst>
            <a:ext uri="{FF2B5EF4-FFF2-40B4-BE49-F238E27FC236}">
              <a16:creationId xmlns:a16="http://schemas.microsoft.com/office/drawing/2014/main" id="{2B4F16B0-B199-3F10-B901-DB7769CE617D}"/>
            </a:ext>
          </a:extLst>
        </p:cNvPr>
        <p:cNvGrpSpPr/>
        <p:nvPr/>
      </p:nvGrpSpPr>
      <p:grpSpPr>
        <a:xfrm>
          <a:off x="0" y="0"/>
          <a:ext cx="0" cy="0"/>
          <a:chOff x="0" y="0"/>
          <a:chExt cx="0" cy="0"/>
        </a:xfrm>
      </p:grpSpPr>
      <p:sp>
        <p:nvSpPr>
          <p:cNvPr id="22" name="Rectangle 21">
            <a:extLst>
              <a:ext uri="{FF2B5EF4-FFF2-40B4-BE49-F238E27FC236}">
                <a16:creationId xmlns:a16="http://schemas.microsoft.com/office/drawing/2014/main" id="{F72AA186-DDE5-C6C7-9F1A-CB4B08C1D3A5}"/>
              </a:ext>
            </a:extLst>
          </p:cNvPr>
          <p:cNvSpPr/>
          <p:nvPr>
            <p:custDataLst>
              <p:tags r:id="rId1"/>
            </p:custDataLst>
          </p:nvPr>
        </p:nvSpPr>
        <p:spPr>
          <a:xfrm>
            <a:off x="0" y="0"/>
            <a:ext cx="12192000" cy="6858000"/>
          </a:xfrm>
          <a:prstGeom prst="rect">
            <a:avLst/>
          </a:prstGeom>
          <a:solidFill>
            <a:schemeClr val="accent2">
              <a:lumMod val="20000"/>
              <a:lumOff val="80000"/>
            </a:schemeClr>
          </a:solidFill>
          <a:ln w="50800">
            <a:solidFill>
              <a:srgbClr val="FD9D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11" name="Rectangle 10">
            <a:extLst>
              <a:ext uri="{FF2B5EF4-FFF2-40B4-BE49-F238E27FC236}">
                <a16:creationId xmlns:a16="http://schemas.microsoft.com/office/drawing/2014/main" id="{689A81D5-16F3-3BDE-10A1-59A016E7D37A}"/>
              </a:ext>
            </a:extLst>
          </p:cNvPr>
          <p:cNvSpPr/>
          <p:nvPr>
            <p:custDataLst>
              <p:tags r:id="rId2"/>
            </p:custDataLst>
          </p:nvPr>
        </p:nvSpPr>
        <p:spPr>
          <a:xfrm>
            <a:off x="406401" y="551791"/>
            <a:ext cx="11379198" cy="5738652"/>
          </a:xfrm>
          <a:prstGeom prst="rect">
            <a:avLst/>
          </a:prstGeom>
          <a:solidFill>
            <a:schemeClr val="bg1"/>
          </a:solidFill>
          <a:ln>
            <a:solidFill>
              <a:srgbClr val="FD9D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pic>
        <p:nvPicPr>
          <p:cNvPr id="13" name="Picture 12">
            <a:extLst>
              <a:ext uri="{FF2B5EF4-FFF2-40B4-BE49-F238E27FC236}">
                <a16:creationId xmlns:a16="http://schemas.microsoft.com/office/drawing/2014/main" id="{9D91DEAB-EE4B-8C3D-5D6B-917277A0D087}"/>
              </a:ext>
            </a:extLst>
          </p:cNvPr>
          <p:cNvPicPr>
            <a:picLocks noChangeAspect="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a:xfrm>
            <a:off x="406401" y="567557"/>
            <a:ext cx="3099474" cy="5738652"/>
          </a:xfrm>
          <a:prstGeom prst="rect">
            <a:avLst/>
          </a:prstGeom>
        </p:spPr>
      </p:pic>
      <p:sp>
        <p:nvSpPr>
          <p:cNvPr id="23" name="Rectangle 22">
            <a:extLst>
              <a:ext uri="{FF2B5EF4-FFF2-40B4-BE49-F238E27FC236}">
                <a16:creationId xmlns:a16="http://schemas.microsoft.com/office/drawing/2014/main" id="{84C1CA72-67E7-7D77-C0BC-5BD822B8D722}"/>
              </a:ext>
            </a:extLst>
          </p:cNvPr>
          <p:cNvSpPr/>
          <p:nvPr>
            <p:custDataLst>
              <p:tags r:id="rId4"/>
            </p:custDataLst>
          </p:nvPr>
        </p:nvSpPr>
        <p:spPr>
          <a:xfrm>
            <a:off x="406401" y="551791"/>
            <a:ext cx="11379198" cy="5762246"/>
          </a:xfrm>
          <a:prstGeom prst="rect">
            <a:avLst/>
          </a:prstGeom>
          <a:noFill/>
          <a:ln w="50800">
            <a:solidFill>
              <a:srgbClr val="FD9D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14" name="TextBox 13">
            <a:extLst>
              <a:ext uri="{FF2B5EF4-FFF2-40B4-BE49-F238E27FC236}">
                <a16:creationId xmlns:a16="http://schemas.microsoft.com/office/drawing/2014/main" id="{08679B24-447B-54D1-48CD-63CE0FDCEA8D}"/>
              </a:ext>
            </a:extLst>
          </p:cNvPr>
          <p:cNvSpPr txBox="1"/>
          <p:nvPr>
            <p:custDataLst>
              <p:tags r:id="rId5"/>
            </p:custDataLst>
          </p:nvPr>
        </p:nvSpPr>
        <p:spPr>
          <a:xfrm>
            <a:off x="3755707" y="2087236"/>
            <a:ext cx="7735474" cy="4226798"/>
          </a:xfrm>
          <a:prstGeom prst="rect">
            <a:avLst/>
          </a:prstGeom>
          <a:noFill/>
        </p:spPr>
        <p:txBody>
          <a:bodyPr wrap="square" rtlCol="0">
            <a:spAutoFit/>
          </a:bodyPr>
          <a:lstStyle/>
          <a:p>
            <a:pPr marL="360363" indent="-360363">
              <a:spcAft>
                <a:spcPts val="800"/>
              </a:spcAft>
              <a:buClr>
                <a:srgbClr val="FD9D62"/>
              </a:buClr>
              <a:buFont typeface="Arial" panose="020B0604020202020204" pitchFamily="34" charset="0"/>
              <a:buChar char="•"/>
            </a:pPr>
            <a:r>
              <a:rPr lang="fr-CA" sz="2800" noProof="0" dirty="0">
                <a:latin typeface="Tahoma" panose="020B0604030504040204" pitchFamily="34" charset="0"/>
                <a:ea typeface="Tahoma" panose="020B0604030504040204" pitchFamily="34" charset="0"/>
                <a:cs typeface="Tahoma" panose="020B0604030504040204" pitchFamily="34" charset="0"/>
              </a:rPr>
              <a:t>Exercice des habiletés motrices (tourner et manipuler les pages, mâchouiller les livres cartonnés).</a:t>
            </a:r>
          </a:p>
          <a:p>
            <a:pPr marL="360363" indent="-360363">
              <a:spcAft>
                <a:spcPts val="800"/>
              </a:spcAft>
              <a:buClr>
                <a:srgbClr val="FD9D62"/>
              </a:buClr>
              <a:buFont typeface="Arial" panose="020B0604020202020204" pitchFamily="34" charset="0"/>
              <a:buChar char="•"/>
            </a:pPr>
            <a:r>
              <a:rPr lang="fr-CA" sz="2800" dirty="0">
                <a:latin typeface="Tahoma" panose="020B0604030504040204" pitchFamily="34" charset="0"/>
                <a:ea typeface="Tahoma" panose="020B0604030504040204" pitchFamily="34" charset="0"/>
                <a:cs typeface="Tahoma" panose="020B0604030504040204" pitchFamily="34" charset="0"/>
              </a:rPr>
              <a:t>Renforcement de l’attachement (câlins sur les genoux du parent).</a:t>
            </a:r>
          </a:p>
          <a:p>
            <a:pPr marL="360363" indent="-360363">
              <a:spcAft>
                <a:spcPts val="800"/>
              </a:spcAft>
              <a:buClr>
                <a:srgbClr val="FD9D62"/>
              </a:buClr>
              <a:buFont typeface="Arial" panose="020B0604020202020204" pitchFamily="34" charset="0"/>
              <a:buChar char="•"/>
            </a:pPr>
            <a:r>
              <a:rPr lang="fr-CA" sz="2800" dirty="0">
                <a:latin typeface="Tahoma" panose="020B0604030504040204" pitchFamily="34" charset="0"/>
                <a:ea typeface="Tahoma" panose="020B0604030504040204" pitchFamily="34" charset="0"/>
                <a:cs typeface="Tahoma" panose="020B0604030504040204" pitchFamily="34" charset="0"/>
              </a:rPr>
              <a:t>Acquisition des aptitudes d’alphabétisation précoce (babiller ou prononcer des mots pendant les histoires familières, pointer les images ou les nommer).</a:t>
            </a:r>
            <a:endParaRPr lang="fr-CA" sz="2800" noProof="0" dirty="0">
              <a:latin typeface="Tahoma" panose="020B0604030504040204" pitchFamily="34" charset="0"/>
              <a:ea typeface="Tahoma" panose="020B0604030504040204" pitchFamily="34" charset="0"/>
              <a:cs typeface="Tahoma" panose="020B0604030504040204" pitchFamily="34" charset="0"/>
            </a:endParaRPr>
          </a:p>
        </p:txBody>
      </p:sp>
      <p:sp>
        <p:nvSpPr>
          <p:cNvPr id="2" name="Title 1">
            <a:extLst>
              <a:ext uri="{FF2B5EF4-FFF2-40B4-BE49-F238E27FC236}">
                <a16:creationId xmlns:a16="http://schemas.microsoft.com/office/drawing/2014/main" id="{43346CF5-FCD2-E82E-30DF-470BD6E89478}"/>
              </a:ext>
            </a:extLst>
          </p:cNvPr>
          <p:cNvSpPr>
            <a:spLocks noGrp="1"/>
          </p:cNvSpPr>
          <p:nvPr>
            <p:ph type="title"/>
            <p:custDataLst>
              <p:tags r:id="rId6"/>
            </p:custDataLst>
          </p:nvPr>
        </p:nvSpPr>
        <p:spPr>
          <a:xfrm>
            <a:off x="3773495" y="979947"/>
            <a:ext cx="8012103" cy="797850"/>
          </a:xfrm>
        </p:spPr>
        <p:txBody>
          <a:bodyPr>
            <a:noAutofit/>
          </a:bodyPr>
          <a:lstStyle/>
          <a:p>
            <a:r>
              <a:rPr lang="fr-CA" sz="3400" b="1" dirty="0">
                <a:latin typeface="+mn-lt"/>
              </a:rPr>
              <a:t>Les vrais livres offrent plus de </a:t>
            </a:r>
            <a:r>
              <a:rPr lang="fr-CA" sz="3400" b="1" dirty="0">
                <a:latin typeface="+mn-lt"/>
                <a:ea typeface="Tahoma" panose="020B0604030504040204" pitchFamily="34" charset="0"/>
                <a:cs typeface="Tahoma" panose="020B0604030504040204" pitchFamily="34" charset="0"/>
                <a:hlinkClick r:id="rId11"/>
              </a:rPr>
              <a:t>possibilités d’apprentissage et de développement</a:t>
            </a:r>
            <a:r>
              <a:rPr lang="fr-CA" sz="3400" b="1" dirty="0">
                <a:latin typeface="+mn-lt"/>
                <a:ea typeface="Tahoma" panose="020B0604030504040204" pitchFamily="34" charset="0"/>
                <a:cs typeface="Tahoma" panose="020B0604030504040204" pitchFamily="34" charset="0"/>
              </a:rPr>
              <a:t> </a:t>
            </a:r>
            <a:r>
              <a:rPr lang="fr-CA" sz="3400" b="1" noProof="0" dirty="0">
                <a:latin typeface="+mn-lt"/>
                <a:ea typeface="Tahoma" panose="020B0604030504040204" pitchFamily="34" charset="0"/>
                <a:cs typeface="Tahoma" panose="020B0604030504040204" pitchFamily="34" charset="0"/>
              </a:rPr>
              <a:t>: </a:t>
            </a:r>
            <a:endParaRPr lang="fr-CA" sz="3400" b="1" noProof="0" dirty="0">
              <a:latin typeface="+mn-lt"/>
            </a:endParaRPr>
          </a:p>
        </p:txBody>
      </p:sp>
      <p:sp>
        <p:nvSpPr>
          <p:cNvPr id="3" name="Freeform 10">
            <a:extLst>
              <a:ext uri="{FF2B5EF4-FFF2-40B4-BE49-F238E27FC236}">
                <a16:creationId xmlns:a16="http://schemas.microsoft.com/office/drawing/2014/main" id="{D2432736-A903-4279-2FFF-2D87610CBD9A}"/>
              </a:ext>
            </a:extLst>
          </p:cNvPr>
          <p:cNvSpPr/>
          <p:nvPr>
            <p:custDataLst>
              <p:tags r:id="rId7"/>
            </p:custDataLst>
          </p:nvPr>
        </p:nvSpPr>
        <p:spPr>
          <a:xfrm rot="10800000">
            <a:off x="3504741" y="575381"/>
            <a:ext cx="45719" cy="5738653"/>
          </a:xfrm>
          <a:custGeom>
            <a:avLst/>
            <a:gdLst/>
            <a:ahLst/>
            <a:cxnLst/>
            <a:rect l="l" t="t" r="r" b="b"/>
            <a:pathLst>
              <a:path w="91534" h="3316173">
                <a:moveTo>
                  <a:pt x="0" y="0"/>
                </a:moveTo>
                <a:lnTo>
                  <a:pt x="91534" y="0"/>
                </a:lnTo>
                <a:lnTo>
                  <a:pt x="91534" y="3316173"/>
                </a:lnTo>
                <a:lnTo>
                  <a:pt x="0" y="3316173"/>
                </a:lnTo>
                <a:close/>
              </a:path>
            </a:pathLst>
          </a:custGeom>
          <a:solidFill>
            <a:srgbClr val="FD9D62"/>
          </a:solidFill>
        </p:spPr>
        <p:txBody>
          <a:bodyPr/>
          <a:lstStyle/>
          <a:p>
            <a:endParaRPr lang="fr-CA" sz="1600" noProof="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345070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00.xml><?xml version="1.0" encoding="utf-8"?>
<p:tagLst xmlns:a="http://schemas.openxmlformats.org/drawingml/2006/main" xmlns:r="http://schemas.openxmlformats.org/officeDocument/2006/relationships" xmlns:p="http://schemas.openxmlformats.org/presentationml/2006/main">
  <p:tag name="NUM" val="5"/>
</p:tagLst>
</file>

<file path=ppt/tags/tag101.xml><?xml version="1.0" encoding="utf-8"?>
<p:tagLst xmlns:a="http://schemas.openxmlformats.org/drawingml/2006/main" xmlns:r="http://schemas.openxmlformats.org/officeDocument/2006/relationships" xmlns:p="http://schemas.openxmlformats.org/presentationml/2006/main">
  <p:tag name="NUM" val="6"/>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4"/>
</p:tagLst>
</file>

<file path=ppt/tags/tag14.xml><?xml version="1.0" encoding="utf-8"?>
<p:tagLst xmlns:a="http://schemas.openxmlformats.org/drawingml/2006/main" xmlns:r="http://schemas.openxmlformats.org/officeDocument/2006/relationships" xmlns:p="http://schemas.openxmlformats.org/presentationml/2006/main">
  <p:tag name="NUM" val="5"/>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4"/>
</p:tagLst>
</file>

<file path=ppt/tags/tag19.xml><?xml version="1.0" encoding="utf-8"?>
<p:tagLst xmlns:a="http://schemas.openxmlformats.org/drawingml/2006/main" xmlns:r="http://schemas.openxmlformats.org/officeDocument/2006/relationships" xmlns:p="http://schemas.openxmlformats.org/presentationml/2006/main">
  <p:tag name="NUM" val="5"/>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4"/>
</p:tagLst>
</file>

<file path=ppt/tags/tag24.xml><?xml version="1.0" encoding="utf-8"?>
<p:tagLst xmlns:a="http://schemas.openxmlformats.org/drawingml/2006/main" xmlns:r="http://schemas.openxmlformats.org/officeDocument/2006/relationships" xmlns:p="http://schemas.openxmlformats.org/presentationml/2006/main">
  <p:tag name="NUM" val="5"/>
</p:tagLst>
</file>

<file path=ppt/tags/tag25.xml><?xml version="1.0" encoding="utf-8"?>
<p:tagLst xmlns:a="http://schemas.openxmlformats.org/drawingml/2006/main" xmlns:r="http://schemas.openxmlformats.org/officeDocument/2006/relationships" xmlns:p="http://schemas.openxmlformats.org/presentationml/2006/main">
  <p:tag name="NUM" val="6"/>
</p:tagLst>
</file>

<file path=ppt/tags/tag26.xml><?xml version="1.0" encoding="utf-8"?>
<p:tagLst xmlns:a="http://schemas.openxmlformats.org/drawingml/2006/main" xmlns:r="http://schemas.openxmlformats.org/officeDocument/2006/relationships" xmlns:p="http://schemas.openxmlformats.org/presentationml/2006/main">
  <p:tag name="NUM" val="7"/>
</p:tagLst>
</file>

<file path=ppt/tags/tag27.xml><?xml version="1.0" encoding="utf-8"?>
<p:tagLst xmlns:a="http://schemas.openxmlformats.org/drawingml/2006/main" xmlns:r="http://schemas.openxmlformats.org/officeDocument/2006/relationships" xmlns:p="http://schemas.openxmlformats.org/presentationml/2006/main">
  <p:tag name="NUM" val="8"/>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4"/>
</p:tagLst>
</file>

<file path=ppt/tags/tag32.xml><?xml version="1.0" encoding="utf-8"?>
<p:tagLst xmlns:a="http://schemas.openxmlformats.org/drawingml/2006/main" xmlns:r="http://schemas.openxmlformats.org/officeDocument/2006/relationships" xmlns:p="http://schemas.openxmlformats.org/presentationml/2006/main">
  <p:tag name="NUM" val="5"/>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4"/>
</p:tagLst>
</file>

<file path=ppt/tags/tag37.xml><?xml version="1.0" encoding="utf-8"?>
<p:tagLst xmlns:a="http://schemas.openxmlformats.org/drawingml/2006/main" xmlns:r="http://schemas.openxmlformats.org/officeDocument/2006/relationships" xmlns:p="http://schemas.openxmlformats.org/presentationml/2006/main">
  <p:tag name="NUM" val="5"/>
</p:tagLst>
</file>

<file path=ppt/tags/tag38.xml><?xml version="1.0" encoding="utf-8"?>
<p:tagLst xmlns:a="http://schemas.openxmlformats.org/drawingml/2006/main" xmlns:r="http://schemas.openxmlformats.org/officeDocument/2006/relationships" xmlns:p="http://schemas.openxmlformats.org/presentationml/2006/main">
  <p:tag name="NUM" val="6"/>
</p:tagLst>
</file>

<file path=ppt/tags/tag39.xml><?xml version="1.0" encoding="utf-8"?>
<p:tagLst xmlns:a="http://schemas.openxmlformats.org/drawingml/2006/main" xmlns:r="http://schemas.openxmlformats.org/officeDocument/2006/relationships" xmlns:p="http://schemas.openxmlformats.org/presentationml/2006/main">
  <p:tag name="NUM" val="7"/>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3"/>
</p:tagLst>
</file>

<file path=ppt/tags/tag43.xml><?xml version="1.0" encoding="utf-8"?>
<p:tagLst xmlns:a="http://schemas.openxmlformats.org/drawingml/2006/main" xmlns:r="http://schemas.openxmlformats.org/officeDocument/2006/relationships" xmlns:p="http://schemas.openxmlformats.org/presentationml/2006/main">
  <p:tag name="NUM" val="4"/>
</p:tagLst>
</file>

<file path=ppt/tags/tag44.xml><?xml version="1.0" encoding="utf-8"?>
<p:tagLst xmlns:a="http://schemas.openxmlformats.org/drawingml/2006/main" xmlns:r="http://schemas.openxmlformats.org/officeDocument/2006/relationships" xmlns:p="http://schemas.openxmlformats.org/presentationml/2006/main">
  <p:tag name="NUM" val="5"/>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4"/>
</p:tagLst>
</file>

<file path=ppt/tags/tag49.xml><?xml version="1.0" encoding="utf-8"?>
<p:tagLst xmlns:a="http://schemas.openxmlformats.org/drawingml/2006/main" xmlns:r="http://schemas.openxmlformats.org/officeDocument/2006/relationships" xmlns:p="http://schemas.openxmlformats.org/presentationml/2006/main">
  <p:tag name="NUM" val="5"/>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6"/>
</p:tagLst>
</file>

<file path=ppt/tags/tag51.xml><?xml version="1.0" encoding="utf-8"?>
<p:tagLst xmlns:a="http://schemas.openxmlformats.org/drawingml/2006/main" xmlns:r="http://schemas.openxmlformats.org/officeDocument/2006/relationships" xmlns:p="http://schemas.openxmlformats.org/presentationml/2006/main">
  <p:tag name="NUM" val="7"/>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3"/>
</p:tagLst>
</file>

<file path=ppt/tags/tag55.xml><?xml version="1.0" encoding="utf-8"?>
<p:tagLst xmlns:a="http://schemas.openxmlformats.org/drawingml/2006/main" xmlns:r="http://schemas.openxmlformats.org/officeDocument/2006/relationships" xmlns:p="http://schemas.openxmlformats.org/presentationml/2006/main">
  <p:tag name="NUM" val="4"/>
</p:tagLst>
</file>

<file path=ppt/tags/tag56.xml><?xml version="1.0" encoding="utf-8"?>
<p:tagLst xmlns:a="http://schemas.openxmlformats.org/drawingml/2006/main" xmlns:r="http://schemas.openxmlformats.org/officeDocument/2006/relationships" xmlns:p="http://schemas.openxmlformats.org/presentationml/2006/main">
  <p:tag name="NUM" val="5"/>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2"/>
</p:tagLst>
</file>

<file path=ppt/tags/tag59.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4"/>
</p:tagLst>
</file>

<file path=ppt/tags/tag61.xml><?xml version="1.0" encoding="utf-8"?>
<p:tagLst xmlns:a="http://schemas.openxmlformats.org/drawingml/2006/main" xmlns:r="http://schemas.openxmlformats.org/officeDocument/2006/relationships" xmlns:p="http://schemas.openxmlformats.org/presentationml/2006/main">
  <p:tag name="NUM" val="5"/>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3"/>
</p:tagLst>
</file>

<file path=ppt/tags/tag65.xml><?xml version="1.0" encoding="utf-8"?>
<p:tagLst xmlns:a="http://schemas.openxmlformats.org/drawingml/2006/main" xmlns:r="http://schemas.openxmlformats.org/officeDocument/2006/relationships" xmlns:p="http://schemas.openxmlformats.org/presentationml/2006/main">
  <p:tag name="NUM" val="4"/>
</p:tagLst>
</file>

<file path=ppt/tags/tag66.xml><?xml version="1.0" encoding="utf-8"?>
<p:tagLst xmlns:a="http://schemas.openxmlformats.org/drawingml/2006/main" xmlns:r="http://schemas.openxmlformats.org/officeDocument/2006/relationships" xmlns:p="http://schemas.openxmlformats.org/presentationml/2006/main">
  <p:tag name="NUM" val="5"/>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NUM" val="2"/>
</p:tagLst>
</file>

<file path=ppt/tags/tag69.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70.xml><?xml version="1.0" encoding="utf-8"?>
<p:tagLst xmlns:a="http://schemas.openxmlformats.org/drawingml/2006/main" xmlns:r="http://schemas.openxmlformats.org/officeDocument/2006/relationships" xmlns:p="http://schemas.openxmlformats.org/presentationml/2006/main">
  <p:tag name="NUM" val="4"/>
</p:tagLst>
</file>

<file path=ppt/tags/tag71.xml><?xml version="1.0" encoding="utf-8"?>
<p:tagLst xmlns:a="http://schemas.openxmlformats.org/drawingml/2006/main" xmlns:r="http://schemas.openxmlformats.org/officeDocument/2006/relationships" xmlns:p="http://schemas.openxmlformats.org/presentationml/2006/main">
  <p:tag name="NUM" val="5"/>
</p:tagLst>
</file>

<file path=ppt/tags/tag72.xml><?xml version="1.0" encoding="utf-8"?>
<p:tagLst xmlns:a="http://schemas.openxmlformats.org/drawingml/2006/main" xmlns:r="http://schemas.openxmlformats.org/officeDocument/2006/relationships" xmlns:p="http://schemas.openxmlformats.org/presentationml/2006/main">
  <p:tag name="NUM" val="1"/>
</p:tagLst>
</file>

<file path=ppt/tags/tag73.xml><?xml version="1.0" encoding="utf-8"?>
<p:tagLst xmlns:a="http://schemas.openxmlformats.org/drawingml/2006/main" xmlns:r="http://schemas.openxmlformats.org/officeDocument/2006/relationships" xmlns:p="http://schemas.openxmlformats.org/presentationml/2006/main">
  <p:tag name="NUM" val="2"/>
</p:tagLst>
</file>

<file path=ppt/tags/tag74.xml><?xml version="1.0" encoding="utf-8"?>
<p:tagLst xmlns:a="http://schemas.openxmlformats.org/drawingml/2006/main" xmlns:r="http://schemas.openxmlformats.org/officeDocument/2006/relationships" xmlns:p="http://schemas.openxmlformats.org/presentationml/2006/main">
  <p:tag name="NUM" val="3"/>
</p:tagLst>
</file>

<file path=ppt/tags/tag75.xml><?xml version="1.0" encoding="utf-8"?>
<p:tagLst xmlns:a="http://schemas.openxmlformats.org/drawingml/2006/main" xmlns:r="http://schemas.openxmlformats.org/officeDocument/2006/relationships" xmlns:p="http://schemas.openxmlformats.org/presentationml/2006/main">
  <p:tag name="NUM" val="4"/>
</p:tagLst>
</file>

<file path=ppt/tags/tag76.xml><?xml version="1.0" encoding="utf-8"?>
<p:tagLst xmlns:a="http://schemas.openxmlformats.org/drawingml/2006/main" xmlns:r="http://schemas.openxmlformats.org/officeDocument/2006/relationships" xmlns:p="http://schemas.openxmlformats.org/presentationml/2006/main">
  <p:tag name="NUM" val="5"/>
</p:tagLst>
</file>

<file path=ppt/tags/tag77.xml><?xml version="1.0" encoding="utf-8"?>
<p:tagLst xmlns:a="http://schemas.openxmlformats.org/drawingml/2006/main" xmlns:r="http://schemas.openxmlformats.org/officeDocument/2006/relationships" xmlns:p="http://schemas.openxmlformats.org/presentationml/2006/main">
  <p:tag name="NUM" val="6"/>
</p:tagLst>
</file>

<file path=ppt/tags/tag78.xml><?xml version="1.0" encoding="utf-8"?>
<p:tagLst xmlns:a="http://schemas.openxmlformats.org/drawingml/2006/main" xmlns:r="http://schemas.openxmlformats.org/officeDocument/2006/relationships" xmlns:p="http://schemas.openxmlformats.org/presentationml/2006/main">
  <p:tag name="NUM" val="7"/>
</p:tagLst>
</file>

<file path=ppt/tags/tag79.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4"/>
</p:tagLst>
</file>

<file path=ppt/tags/tag80.xml><?xml version="1.0" encoding="utf-8"?>
<p:tagLst xmlns:a="http://schemas.openxmlformats.org/drawingml/2006/main" xmlns:r="http://schemas.openxmlformats.org/officeDocument/2006/relationships" xmlns:p="http://schemas.openxmlformats.org/presentationml/2006/main">
  <p:tag name="NUM" val="2"/>
</p:tagLst>
</file>

<file path=ppt/tags/tag81.xml><?xml version="1.0" encoding="utf-8"?>
<p:tagLst xmlns:a="http://schemas.openxmlformats.org/drawingml/2006/main" xmlns:r="http://schemas.openxmlformats.org/officeDocument/2006/relationships" xmlns:p="http://schemas.openxmlformats.org/presentationml/2006/main">
  <p:tag name="NUM" val="3"/>
</p:tagLst>
</file>

<file path=ppt/tags/tag82.xml><?xml version="1.0" encoding="utf-8"?>
<p:tagLst xmlns:a="http://schemas.openxmlformats.org/drawingml/2006/main" xmlns:r="http://schemas.openxmlformats.org/officeDocument/2006/relationships" xmlns:p="http://schemas.openxmlformats.org/presentationml/2006/main">
  <p:tag name="NUM" val="4"/>
</p:tagLst>
</file>

<file path=ppt/tags/tag83.xml><?xml version="1.0" encoding="utf-8"?>
<p:tagLst xmlns:a="http://schemas.openxmlformats.org/drawingml/2006/main" xmlns:r="http://schemas.openxmlformats.org/officeDocument/2006/relationships" xmlns:p="http://schemas.openxmlformats.org/presentationml/2006/main">
  <p:tag name="NUM" val="5"/>
</p:tagLst>
</file>

<file path=ppt/tags/tag84.xml><?xml version="1.0" encoding="utf-8"?>
<p:tagLst xmlns:a="http://schemas.openxmlformats.org/drawingml/2006/main" xmlns:r="http://schemas.openxmlformats.org/officeDocument/2006/relationships" xmlns:p="http://schemas.openxmlformats.org/presentationml/2006/main">
  <p:tag name="NUM" val="1"/>
</p:tagLst>
</file>

<file path=ppt/tags/tag85.xml><?xml version="1.0" encoding="utf-8"?>
<p:tagLst xmlns:a="http://schemas.openxmlformats.org/drawingml/2006/main" xmlns:r="http://schemas.openxmlformats.org/officeDocument/2006/relationships" xmlns:p="http://schemas.openxmlformats.org/presentationml/2006/main">
  <p:tag name="NUM" val="2"/>
</p:tagLst>
</file>

<file path=ppt/tags/tag86.xml><?xml version="1.0" encoding="utf-8"?>
<p:tagLst xmlns:a="http://schemas.openxmlformats.org/drawingml/2006/main" xmlns:r="http://schemas.openxmlformats.org/officeDocument/2006/relationships" xmlns:p="http://schemas.openxmlformats.org/presentationml/2006/main">
  <p:tag name="NUM" val="3"/>
</p:tagLst>
</file>

<file path=ppt/tags/tag87.xml><?xml version="1.0" encoding="utf-8"?>
<p:tagLst xmlns:a="http://schemas.openxmlformats.org/drawingml/2006/main" xmlns:r="http://schemas.openxmlformats.org/officeDocument/2006/relationships" xmlns:p="http://schemas.openxmlformats.org/presentationml/2006/main">
  <p:tag name="NUM" val="1"/>
</p:tagLst>
</file>

<file path=ppt/tags/tag88.xml><?xml version="1.0" encoding="utf-8"?>
<p:tagLst xmlns:a="http://schemas.openxmlformats.org/drawingml/2006/main" xmlns:r="http://schemas.openxmlformats.org/officeDocument/2006/relationships" xmlns:p="http://schemas.openxmlformats.org/presentationml/2006/main">
  <p:tag name="NUM" val="2"/>
</p:tagLst>
</file>

<file path=ppt/tags/tag89.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5"/>
</p:tagLst>
</file>

<file path=ppt/tags/tag90.xml><?xml version="1.0" encoding="utf-8"?>
<p:tagLst xmlns:a="http://schemas.openxmlformats.org/drawingml/2006/main" xmlns:r="http://schemas.openxmlformats.org/officeDocument/2006/relationships" xmlns:p="http://schemas.openxmlformats.org/presentationml/2006/main">
  <p:tag name="NUM" val="4"/>
</p:tagLst>
</file>

<file path=ppt/tags/tag91.xml><?xml version="1.0" encoding="utf-8"?>
<p:tagLst xmlns:a="http://schemas.openxmlformats.org/drawingml/2006/main" xmlns:r="http://schemas.openxmlformats.org/officeDocument/2006/relationships" xmlns:p="http://schemas.openxmlformats.org/presentationml/2006/main">
  <p:tag name="NUM" val="1"/>
</p:tagLst>
</file>

<file path=ppt/tags/tag92.xml><?xml version="1.0" encoding="utf-8"?>
<p:tagLst xmlns:a="http://schemas.openxmlformats.org/drawingml/2006/main" xmlns:r="http://schemas.openxmlformats.org/officeDocument/2006/relationships" xmlns:p="http://schemas.openxmlformats.org/presentationml/2006/main">
  <p:tag name="NUM" val="2"/>
</p:tagLst>
</file>

<file path=ppt/tags/tag93.xml><?xml version="1.0" encoding="utf-8"?>
<p:tagLst xmlns:a="http://schemas.openxmlformats.org/drawingml/2006/main" xmlns:r="http://schemas.openxmlformats.org/officeDocument/2006/relationships" xmlns:p="http://schemas.openxmlformats.org/presentationml/2006/main">
  <p:tag name="NUM" val="3"/>
</p:tagLst>
</file>

<file path=ppt/tags/tag94.xml><?xml version="1.0" encoding="utf-8"?>
<p:tagLst xmlns:a="http://schemas.openxmlformats.org/drawingml/2006/main" xmlns:r="http://schemas.openxmlformats.org/officeDocument/2006/relationships" xmlns:p="http://schemas.openxmlformats.org/presentationml/2006/main">
  <p:tag name="NUM" val="4"/>
</p:tagLst>
</file>

<file path=ppt/tags/tag95.xml><?xml version="1.0" encoding="utf-8"?>
<p:tagLst xmlns:a="http://schemas.openxmlformats.org/drawingml/2006/main" xmlns:r="http://schemas.openxmlformats.org/officeDocument/2006/relationships" xmlns:p="http://schemas.openxmlformats.org/presentationml/2006/main">
  <p:tag name="NUM" val="5"/>
</p:tagLst>
</file>

<file path=ppt/tags/tag96.xml><?xml version="1.0" encoding="utf-8"?>
<p:tagLst xmlns:a="http://schemas.openxmlformats.org/drawingml/2006/main" xmlns:r="http://schemas.openxmlformats.org/officeDocument/2006/relationships" xmlns:p="http://schemas.openxmlformats.org/presentationml/2006/main">
  <p:tag name="NUM" val="1"/>
</p:tagLst>
</file>

<file path=ppt/tags/tag97.xml><?xml version="1.0" encoding="utf-8"?>
<p:tagLst xmlns:a="http://schemas.openxmlformats.org/drawingml/2006/main" xmlns:r="http://schemas.openxmlformats.org/officeDocument/2006/relationships" xmlns:p="http://schemas.openxmlformats.org/presentationml/2006/main">
  <p:tag name="NUM" val="2"/>
</p:tagLst>
</file>

<file path=ppt/tags/tag98.xml><?xml version="1.0" encoding="utf-8"?>
<p:tagLst xmlns:a="http://schemas.openxmlformats.org/drawingml/2006/main" xmlns:r="http://schemas.openxmlformats.org/officeDocument/2006/relationships" xmlns:p="http://schemas.openxmlformats.org/presentationml/2006/main">
  <p:tag name="NUM" val="3"/>
</p:tagLst>
</file>

<file path=ppt/tags/tag99.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034a106e-6316-442c-ad35-738afd673d2b}" enabled="1" method="Standard" siteId="{cddc1229-ac2a-4b97-b78a-0e5cacb5865c}" contentBits="0" removed="0"/>
</clbl:labelList>
</file>

<file path=docProps/app.xml><?xml version="1.0" encoding="utf-8"?>
<Properties xmlns="http://schemas.openxmlformats.org/officeDocument/2006/extended-properties" xmlns:vt="http://schemas.openxmlformats.org/officeDocument/2006/docPropsVTypes">
  <TotalTime>7090</TotalTime>
  <Words>1451</Words>
  <Application>Microsoft Office PowerPoint</Application>
  <PresentationFormat>Widescreen</PresentationFormat>
  <Paragraphs>110</Paragraphs>
  <Slides>19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Aptos</vt:lpstr>
      <vt:lpstr>Aptos Display</vt:lpstr>
      <vt:lpstr>Arial</vt:lpstr>
      <vt:lpstr>Calibri</vt:lpstr>
      <vt:lpstr>Lato</vt:lpstr>
      <vt:lpstr>Tahoma</vt:lpstr>
      <vt:lpstr>Wingdings</vt:lpstr>
      <vt:lpstr>Office Theme</vt:lpstr>
      <vt:lpstr>Les effets de l’utilisation des écrans sur la santé et le développement pendant la petite enfance</vt:lpstr>
      <vt:lpstr>PowerPoint Presentation</vt:lpstr>
      <vt:lpstr>PowerPoint Presentation</vt:lpstr>
      <vt:lpstr>Quels sont les premiers effets de l’utilisation des écrans?</vt:lpstr>
      <vt:lpstr>Ce que dit la recherche</vt:lpstr>
      <vt:lpstr>PowerPoint Presentation</vt:lpstr>
      <vt:lpstr>Y a-t-il des avantages?</vt:lpstr>
      <vt:lpstr>Qu’en est-il des livres numériques?</vt:lpstr>
      <vt:lpstr>Les vrais livres offrent plus de possibilités d’apprentissage et de développement : </vt:lpstr>
      <vt:lpstr>Un cadre pour réfléchir au temps d’écran</vt:lpstr>
      <vt:lpstr>Limiter le temps d’écran</vt:lpstr>
      <vt:lpstr>Atténuer (réduire) les risques associés au temps d’écrans</vt:lpstr>
      <vt:lpstr>Utilisez les écrans en pleine conscience</vt:lpstr>
      <vt:lpstr>Conseils pour créer un plan médiatique</vt:lpstr>
      <vt:lpstr>Donner l’exemple d’une saine utilisation des écrans aux enfants d’âge préscolaire</vt:lpstr>
      <vt:lpstr>Comment donner l’exemple  d’une saine utilisation des écrans</vt:lpstr>
      <vt:lpstr>PowerPoint Presentation</vt:lpstr>
      <vt:lpstr>Principaux points à retenir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Lindsay Thistle</dc:creator>
  <cp:lastModifiedBy>Lindsay Thistle</cp:lastModifiedBy>
  <cp:revision>35</cp:revision>
  <cp:lastPrinted>2026-06-29T21:04:40Z</cp:lastPrinted>
  <dcterms:created xsi:type="dcterms:W3CDTF">2026-03-04T23:26:33Z</dcterms:created>
  <dcterms:modified xsi:type="dcterms:W3CDTF">2026-07-03T20:02:32Z</dcterms:modified>
</cp:coreProperties>
</file>